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p:restoredTop sz="94690"/>
  </p:normalViewPr>
  <p:slideViewPr>
    <p:cSldViewPr snapToGrid="0" snapToObjects="1" showGuides="1">
      <p:cViewPr>
        <p:scale>
          <a:sx n="50" d="100"/>
          <a:sy n="50" d="100"/>
        </p:scale>
        <p:origin x="2022" y="7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A7B8C9-77B0-7944-9EE9-2DC1C852ABF8}" type="datetimeFigureOut">
              <a:rPr lang="en-US" smtClean="0"/>
              <a:t>5/18/2017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93D0C7-E2B2-164F-9866-8D0123D7BA87}" type="slidenum">
              <a:rPr lang="en-US" smtClean="0"/>
              <a:t>‹#›</a:t>
            </a:fld>
            <a:endParaRPr lang="en-US"/>
          </a:p>
        </p:txBody>
      </p:sp>
    </p:spTree>
    <p:extLst>
      <p:ext uri="{BB962C8B-B14F-4D97-AF65-F5344CB8AC3E}">
        <p14:creationId xmlns:p14="http://schemas.microsoft.com/office/powerpoint/2010/main" val="185563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1011812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teraction-design.org/literature/topics/lis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interaction-design.org/literature/topics/val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687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559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809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965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018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084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035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45250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What’s the user seeing, saying, doing etc, not from the designer’s perspective</a:t>
            </a:r>
          </a:p>
        </p:txBody>
      </p:sp>
    </p:spTree>
    <p:extLst>
      <p:ext uri="{BB962C8B-B14F-4D97-AF65-F5344CB8AC3E}">
        <p14:creationId xmlns:p14="http://schemas.microsoft.com/office/powerpoint/2010/main" val="4133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Needs don’t need to correspond with an insight. It’s a place to capture needs and insights seperately.</a:t>
            </a:r>
          </a:p>
        </p:txBody>
      </p:sp>
    </p:spTree>
    <p:extLst>
      <p:ext uri="{BB962C8B-B14F-4D97-AF65-F5344CB8AC3E}">
        <p14:creationId xmlns:p14="http://schemas.microsoft.com/office/powerpoint/2010/main" val="222682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Human-centred. This requires you to frame your problem statement according to specific users, their needs and the insights that your team has gained in the Empathise phase. The problem statement should be about the people the team is trying to help, rather than focussing on technology, monetary returns or product specifications.</a:t>
            </a:r>
          </a:p>
          <a:p>
            <a:pPr marL="457200" lvl="0" indent="-228600" rtl="0">
              <a:spcBef>
                <a:spcPts val="0"/>
              </a:spcBef>
            </a:pPr>
            <a:r>
              <a:rPr lang="en"/>
              <a:t>Broad enough for creative freedom. This means that the problem statement should not focus too narrowly on a specific method regarding the implementation of the solution. The problem statement should also not </a:t>
            </a:r>
            <a:r>
              <a:rPr lang="en" u="sng">
                <a:solidFill>
                  <a:schemeClr val="hlink"/>
                </a:solidFill>
                <a:hlinkClick r:id="rId3"/>
              </a:rPr>
              <a:t>list</a:t>
            </a:r>
            <a:r>
              <a:rPr lang="en"/>
              <a:t> technical requirements, as this would unnecessarily restrict the team and prevent them from exploring areas that might bring unexpected </a:t>
            </a:r>
            <a:r>
              <a:rPr lang="en" u="sng">
                <a:solidFill>
                  <a:schemeClr val="hlink"/>
                </a:solidFill>
                <a:hlinkClick r:id="rId4"/>
              </a:rPr>
              <a:t>value</a:t>
            </a:r>
            <a:r>
              <a:rPr lang="en"/>
              <a:t> and insight to the project.</a:t>
            </a:r>
          </a:p>
          <a:p>
            <a:pPr marL="457200" lvl="0" indent="-228600" rtl="0">
              <a:spcBef>
                <a:spcPts val="0"/>
              </a:spcBef>
            </a:pPr>
            <a:r>
              <a:rPr lang="en"/>
              <a:t>Narrow enough to make it manageable. On the other hand, a problem statement such as , “Improve the human condition,” is too broad and will likely cause team members to easily feel daunted. Problem statements should have sufficient constraints to make the project manageable.</a:t>
            </a:r>
          </a:p>
          <a:p>
            <a:pPr lvl="0" rtl="0">
              <a:spcBef>
                <a:spcPts val="0"/>
              </a:spcBef>
              <a:buNone/>
            </a:pPr>
            <a:endParaRPr/>
          </a:p>
        </p:txBody>
      </p:sp>
    </p:spTree>
    <p:extLst>
      <p:ext uri="{BB962C8B-B14F-4D97-AF65-F5344CB8AC3E}">
        <p14:creationId xmlns:p14="http://schemas.microsoft.com/office/powerpoint/2010/main" val="62241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29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458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7987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9090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6742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9137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8386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2684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868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852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636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561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80383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4537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0861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2353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0738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78815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2617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84710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0212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038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Overview of the process - steps often skipped in pbl - user and prototype</a:t>
            </a:r>
          </a:p>
        </p:txBody>
      </p:sp>
    </p:spTree>
    <p:extLst>
      <p:ext uri="{BB962C8B-B14F-4D97-AF65-F5344CB8AC3E}">
        <p14:creationId xmlns:p14="http://schemas.microsoft.com/office/powerpoint/2010/main" val="3571639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06828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8745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215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07053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432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Overview of the process - steps often skipped in pbl - user and prototype</a:t>
            </a:r>
          </a:p>
        </p:txBody>
      </p:sp>
    </p:spTree>
    <p:extLst>
      <p:ext uri="{BB962C8B-B14F-4D97-AF65-F5344CB8AC3E}">
        <p14:creationId xmlns:p14="http://schemas.microsoft.com/office/powerpoint/2010/main" val="280407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329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3498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515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573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751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YB_QhFFPpL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panose="02000803000000000000" pitchFamily="2" charset="0"/>
                <a:ea typeface="Comic Sans MS"/>
                <a:cs typeface="Comic Sans MS"/>
                <a:sym typeface="Comic Sans MS"/>
              </a:rPr>
              <a:t>Design Thinking</a:t>
            </a:r>
          </a:p>
          <a:p>
            <a:pPr lvl="0" rtl="0">
              <a:spcBef>
                <a:spcPts val="0"/>
              </a:spcBef>
              <a:buNone/>
            </a:pPr>
            <a:r>
              <a:rPr lang="en" sz="3000" dirty="0">
                <a:latin typeface="Amatic" panose="02000803000000000000" pitchFamily="2" charset="0"/>
                <a:ea typeface="Comic Sans MS"/>
                <a:cs typeface="Comic Sans MS"/>
                <a:sym typeface="Comic Sans MS"/>
              </a:rPr>
              <a:t>A very quick overview</a:t>
            </a:r>
          </a:p>
          <a:p>
            <a:pPr lvl="0" rtl="0">
              <a:spcBef>
                <a:spcPts val="0"/>
              </a:spcBef>
              <a:buNone/>
            </a:pPr>
            <a:r>
              <a:rPr lang="en" sz="3000" dirty="0">
                <a:latin typeface="Amatic" panose="02000803000000000000" pitchFamily="2" charset="0"/>
                <a:ea typeface="Comic Sans MS"/>
                <a:cs typeface="Comic Sans MS"/>
                <a:sym typeface="Comic Sans MS"/>
              </a:rPr>
              <a:t>Friday, May 19, 2017</a:t>
            </a:r>
            <a:r>
              <a:rPr lang="en" sz="3000" dirty="0">
                <a:latin typeface="Amatic" panose="02000803000000000000" pitchFamily="2" charset="0"/>
              </a:rPr>
              <a:t> </a:t>
            </a:r>
          </a:p>
        </p:txBody>
      </p:sp>
      <p:pic>
        <p:nvPicPr>
          <p:cNvPr id="57" name="Shape 57"/>
          <p:cNvPicPr preferRelativeResize="0"/>
          <p:nvPr/>
        </p:nvPicPr>
        <p:blipFill>
          <a:blip r:embed="rId3">
            <a:alphaModFix/>
          </a:blip>
          <a:stretch>
            <a:fillRect/>
          </a:stretch>
        </p:blipFill>
        <p:spPr>
          <a:xfrm>
            <a:off x="4121612" y="610175"/>
            <a:ext cx="1636625" cy="1636625"/>
          </a:xfrm>
          <a:prstGeom prst="rect">
            <a:avLst/>
          </a:prstGeom>
          <a:noFill/>
          <a:ln>
            <a:noFill/>
          </a:ln>
        </p:spPr>
      </p:pic>
      <p:sp>
        <p:nvSpPr>
          <p:cNvPr id="58" name="Shape 58"/>
          <p:cNvSpPr txBox="1"/>
          <p:nvPr/>
        </p:nvSpPr>
        <p:spPr>
          <a:xfrm>
            <a:off x="2563436" y="292846"/>
            <a:ext cx="4682100" cy="420000"/>
          </a:xfrm>
          <a:prstGeom prst="rect">
            <a:avLst/>
          </a:prstGeom>
          <a:noFill/>
          <a:ln>
            <a:noFill/>
          </a:ln>
        </p:spPr>
        <p:txBody>
          <a:bodyPr lIns="91425" tIns="91425" rIns="91425" bIns="91425" anchor="t" anchorCtr="0">
            <a:noAutofit/>
          </a:bodyPr>
          <a:lstStyle/>
          <a:p>
            <a:pPr lvl="0" algn="ctr" rtl="0">
              <a:spcBef>
                <a:spcPts val="0"/>
              </a:spcBef>
              <a:buNone/>
            </a:pPr>
            <a:r>
              <a:rPr lang="en" sz="2400"/>
              <a:t>Empathize</a:t>
            </a:r>
          </a:p>
        </p:txBody>
      </p:sp>
      <p:pic>
        <p:nvPicPr>
          <p:cNvPr id="59" name="Shape 59"/>
          <p:cNvPicPr preferRelativeResize="0"/>
          <p:nvPr/>
        </p:nvPicPr>
        <p:blipFill rotWithShape="1">
          <a:blip r:embed="rId4">
            <a:alphaModFix/>
          </a:blip>
          <a:srcRect b="27446"/>
          <a:stretch/>
        </p:blipFill>
        <p:spPr>
          <a:xfrm>
            <a:off x="5675600" y="1627249"/>
            <a:ext cx="1513499" cy="1307114"/>
          </a:xfrm>
          <a:prstGeom prst="rect">
            <a:avLst/>
          </a:prstGeom>
          <a:noFill/>
          <a:ln>
            <a:noFill/>
          </a:ln>
        </p:spPr>
      </p:pic>
      <p:pic>
        <p:nvPicPr>
          <p:cNvPr id="60" name="Shape 60"/>
          <p:cNvPicPr preferRelativeResize="0"/>
          <p:nvPr/>
        </p:nvPicPr>
        <p:blipFill rotWithShape="1">
          <a:blip r:embed="rId5">
            <a:alphaModFix/>
          </a:blip>
          <a:srcRect b="20191"/>
          <a:stretch/>
        </p:blipFill>
        <p:spPr>
          <a:xfrm>
            <a:off x="5341400" y="3345097"/>
            <a:ext cx="1471374" cy="1298200"/>
          </a:xfrm>
          <a:prstGeom prst="rect">
            <a:avLst/>
          </a:prstGeom>
          <a:noFill/>
          <a:ln>
            <a:noFill/>
          </a:ln>
        </p:spPr>
      </p:pic>
      <p:pic>
        <p:nvPicPr>
          <p:cNvPr id="61" name="Shape 61"/>
          <p:cNvPicPr preferRelativeResize="0"/>
          <p:nvPr/>
        </p:nvPicPr>
        <p:blipFill>
          <a:blip r:embed="rId6">
            <a:alphaModFix/>
          </a:blip>
          <a:stretch>
            <a:fillRect/>
          </a:stretch>
        </p:blipFill>
        <p:spPr>
          <a:xfrm>
            <a:off x="3274749" y="3396400"/>
            <a:ext cx="1589850" cy="1743700"/>
          </a:xfrm>
          <a:prstGeom prst="rect">
            <a:avLst/>
          </a:prstGeom>
          <a:noFill/>
          <a:ln>
            <a:noFill/>
          </a:ln>
        </p:spPr>
      </p:pic>
      <p:pic>
        <p:nvPicPr>
          <p:cNvPr id="62" name="Shape 62"/>
          <p:cNvPicPr preferRelativeResize="0"/>
          <p:nvPr/>
        </p:nvPicPr>
        <p:blipFill rotWithShape="1">
          <a:blip r:embed="rId7">
            <a:alphaModFix/>
          </a:blip>
          <a:srcRect b="21673"/>
          <a:stretch/>
        </p:blipFill>
        <p:spPr>
          <a:xfrm>
            <a:off x="2616900" y="1692900"/>
            <a:ext cx="1636625" cy="1413437"/>
          </a:xfrm>
          <a:prstGeom prst="rect">
            <a:avLst/>
          </a:prstGeom>
          <a:noFill/>
          <a:ln>
            <a:noFill/>
          </a:ln>
        </p:spPr>
      </p:pic>
      <p:sp>
        <p:nvSpPr>
          <p:cNvPr id="63" name="Shape 63"/>
          <p:cNvSpPr txBox="1"/>
          <p:nvPr/>
        </p:nvSpPr>
        <p:spPr>
          <a:xfrm>
            <a:off x="5393125" y="4455250"/>
            <a:ext cx="1513500" cy="395400"/>
          </a:xfrm>
          <a:prstGeom prst="rect">
            <a:avLst/>
          </a:prstGeom>
          <a:noFill/>
          <a:ln>
            <a:noFill/>
          </a:ln>
        </p:spPr>
        <p:txBody>
          <a:bodyPr lIns="91425" tIns="91425" rIns="91425" bIns="91425" anchor="t" anchorCtr="0">
            <a:noAutofit/>
          </a:bodyPr>
          <a:lstStyle/>
          <a:p>
            <a:pPr lvl="0" algn="ctr" rtl="0">
              <a:spcBef>
                <a:spcPts val="0"/>
              </a:spcBef>
              <a:buNone/>
            </a:pPr>
            <a:r>
              <a:rPr lang="en" sz="2400"/>
              <a:t>Imagine</a:t>
            </a:r>
          </a:p>
        </p:txBody>
      </p:sp>
      <p:sp>
        <p:nvSpPr>
          <p:cNvPr id="64" name="Shape 64"/>
          <p:cNvSpPr txBox="1"/>
          <p:nvPr/>
        </p:nvSpPr>
        <p:spPr>
          <a:xfrm>
            <a:off x="6940800" y="1973575"/>
            <a:ext cx="1128000" cy="395400"/>
          </a:xfrm>
          <a:prstGeom prst="rect">
            <a:avLst/>
          </a:prstGeom>
          <a:noFill/>
          <a:ln>
            <a:noFill/>
          </a:ln>
        </p:spPr>
        <p:txBody>
          <a:bodyPr lIns="91425" tIns="91425" rIns="91425" bIns="91425" anchor="t" anchorCtr="0">
            <a:noAutofit/>
          </a:bodyPr>
          <a:lstStyle/>
          <a:p>
            <a:pPr lvl="0" algn="ctr" rtl="0">
              <a:spcBef>
                <a:spcPts val="0"/>
              </a:spcBef>
              <a:buNone/>
            </a:pPr>
            <a:r>
              <a:rPr lang="en" sz="2400"/>
              <a:t>Define</a:t>
            </a:r>
          </a:p>
        </p:txBody>
      </p:sp>
      <p:sp>
        <p:nvSpPr>
          <p:cNvPr id="65" name="Shape 65"/>
          <p:cNvSpPr txBox="1"/>
          <p:nvPr/>
        </p:nvSpPr>
        <p:spPr>
          <a:xfrm>
            <a:off x="2159950" y="2125725"/>
            <a:ext cx="779100" cy="395400"/>
          </a:xfrm>
          <a:prstGeom prst="rect">
            <a:avLst/>
          </a:prstGeom>
          <a:noFill/>
          <a:ln>
            <a:noFill/>
          </a:ln>
        </p:spPr>
        <p:txBody>
          <a:bodyPr lIns="91425" tIns="91425" rIns="91425" bIns="91425" anchor="t" anchorCtr="0">
            <a:noAutofit/>
          </a:bodyPr>
          <a:lstStyle/>
          <a:p>
            <a:pPr lvl="0" algn="ctr" rtl="0">
              <a:spcBef>
                <a:spcPts val="0"/>
              </a:spcBef>
              <a:buNone/>
            </a:pPr>
            <a:r>
              <a:rPr lang="en" sz="2400"/>
              <a:t>Try</a:t>
            </a:r>
          </a:p>
        </p:txBody>
      </p:sp>
      <p:pic>
        <p:nvPicPr>
          <p:cNvPr id="66" name="Shape 66" descr="20901.png"/>
          <p:cNvPicPr preferRelativeResize="0"/>
          <p:nvPr/>
        </p:nvPicPr>
        <p:blipFill>
          <a:blip r:embed="rId8">
            <a:alphaModFix/>
          </a:blip>
          <a:stretch>
            <a:fillRect/>
          </a:stretch>
        </p:blipFill>
        <p:spPr>
          <a:xfrm rot="144157" flipH="1">
            <a:off x="2955526" y="2948502"/>
            <a:ext cx="690694" cy="800989"/>
          </a:xfrm>
          <a:prstGeom prst="rect">
            <a:avLst/>
          </a:prstGeom>
          <a:noFill/>
          <a:ln>
            <a:noFill/>
          </a:ln>
        </p:spPr>
      </p:pic>
      <p:pic>
        <p:nvPicPr>
          <p:cNvPr id="67" name="Shape 67" descr="20901.png"/>
          <p:cNvPicPr preferRelativeResize="0"/>
          <p:nvPr/>
        </p:nvPicPr>
        <p:blipFill>
          <a:blip r:embed="rId8">
            <a:alphaModFix/>
          </a:blip>
          <a:stretch>
            <a:fillRect/>
          </a:stretch>
        </p:blipFill>
        <p:spPr>
          <a:xfrm rot="9499784" flipH="1">
            <a:off x="5620026" y="1031790"/>
            <a:ext cx="690694" cy="800989"/>
          </a:xfrm>
          <a:prstGeom prst="rect">
            <a:avLst/>
          </a:prstGeom>
          <a:noFill/>
          <a:ln>
            <a:noFill/>
          </a:ln>
        </p:spPr>
      </p:pic>
      <p:pic>
        <p:nvPicPr>
          <p:cNvPr id="68" name="Shape 68" descr="20901.png"/>
          <p:cNvPicPr preferRelativeResize="0"/>
          <p:nvPr/>
        </p:nvPicPr>
        <p:blipFill>
          <a:blip r:embed="rId8">
            <a:alphaModFix/>
          </a:blip>
          <a:stretch>
            <a:fillRect/>
          </a:stretch>
        </p:blipFill>
        <p:spPr>
          <a:xfrm rot="4636609" flipH="1">
            <a:off x="3652727" y="1031790"/>
            <a:ext cx="690694" cy="800989"/>
          </a:xfrm>
          <a:prstGeom prst="rect">
            <a:avLst/>
          </a:prstGeom>
          <a:noFill/>
          <a:ln>
            <a:noFill/>
          </a:ln>
        </p:spPr>
      </p:pic>
      <p:pic>
        <p:nvPicPr>
          <p:cNvPr id="69" name="Shape 69" descr="20901.png"/>
          <p:cNvPicPr preferRelativeResize="0"/>
          <p:nvPr/>
        </p:nvPicPr>
        <p:blipFill>
          <a:blip r:embed="rId8">
            <a:alphaModFix/>
          </a:blip>
          <a:stretch>
            <a:fillRect/>
          </a:stretch>
        </p:blipFill>
        <p:spPr>
          <a:xfrm rot="-8608648" flipH="1">
            <a:off x="6378951" y="2862640"/>
            <a:ext cx="690694" cy="800989"/>
          </a:xfrm>
          <a:prstGeom prst="rect">
            <a:avLst/>
          </a:prstGeom>
          <a:noFill/>
          <a:ln>
            <a:noFill/>
          </a:ln>
        </p:spPr>
      </p:pic>
      <p:pic>
        <p:nvPicPr>
          <p:cNvPr id="70" name="Shape 70" descr="20901.png"/>
          <p:cNvPicPr preferRelativeResize="0"/>
          <p:nvPr/>
        </p:nvPicPr>
        <p:blipFill>
          <a:blip r:embed="rId8">
            <a:alphaModFix/>
          </a:blip>
          <a:stretch>
            <a:fillRect/>
          </a:stretch>
        </p:blipFill>
        <p:spPr>
          <a:xfrm rot="-4379947" flipH="1">
            <a:off x="4667226" y="3867752"/>
            <a:ext cx="690693" cy="800989"/>
          </a:xfrm>
          <a:prstGeom prst="rect">
            <a:avLst/>
          </a:prstGeom>
          <a:noFill/>
          <a:ln>
            <a:noFill/>
          </a:ln>
        </p:spPr>
      </p:pic>
      <p:pic>
        <p:nvPicPr>
          <p:cNvPr id="71" name="Shape 71" descr="DSTMan.png"/>
          <p:cNvPicPr preferRelativeResize="0"/>
          <p:nvPr/>
        </p:nvPicPr>
        <p:blipFill>
          <a:blip r:embed="rId9">
            <a:alphaModFix/>
          </a:blip>
          <a:stretch>
            <a:fillRect/>
          </a:stretch>
        </p:blipFill>
        <p:spPr>
          <a:xfrm>
            <a:off x="4464800" y="2049513"/>
            <a:ext cx="1031750" cy="1767136"/>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What is the Empathize Stage?</a:t>
            </a:r>
          </a:p>
        </p:txBody>
      </p:sp>
      <p:sp>
        <p:nvSpPr>
          <p:cNvPr id="130" name="Shape 130"/>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Clr>
                <a:srgbClr val="616161"/>
              </a:buClr>
              <a:buFont typeface="Arial" charset="0"/>
              <a:buChar char="•"/>
            </a:pPr>
            <a:r>
              <a:rPr lang="en" dirty="0">
                <a:solidFill>
                  <a:srgbClr val="616161"/>
                </a:solidFill>
              </a:rPr>
              <a:t>This first step is a key foundation and sets the course for the remaining stages.</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Design thinkers seek to build empathy with those facing the problem and </a:t>
            </a:r>
            <a:r>
              <a:rPr lang="en" dirty="0" smtClean="0">
                <a:solidFill>
                  <a:srgbClr val="616161"/>
                </a:solidFill>
                <a:highlight>
                  <a:srgbClr val="FFFFFF"/>
                </a:highlight>
              </a:rPr>
              <a:t>fully understand </a:t>
            </a:r>
            <a:r>
              <a:rPr lang="en" dirty="0">
                <a:solidFill>
                  <a:srgbClr val="616161"/>
                </a:solidFill>
                <a:highlight>
                  <a:srgbClr val="FFFFFF"/>
                </a:highlight>
              </a:rPr>
              <a:t>the “user.”</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Ensures solution is about the user and not about the designer (avoid “I know what you need!”)</a:t>
            </a:r>
          </a:p>
          <a:p>
            <a:pPr marL="514350" lvl="0" indent="-28575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Tools:  Interview and Observe</a:t>
            </a:r>
          </a:p>
          <a:p>
            <a:pPr lvl="0">
              <a:lnSpc>
                <a:spcPct val="146250"/>
              </a:lnSpc>
              <a:spcBef>
                <a:spcPts val="0"/>
              </a:spcBef>
              <a:spcAft>
                <a:spcPts val="0"/>
              </a:spcAft>
              <a:buNone/>
            </a:pPr>
            <a:endParaRPr sz="1000" dirty="0">
              <a:solidFill>
                <a:srgbClr val="616161"/>
              </a:solidFill>
              <a:highlight>
                <a:srgbClr val="FFFFFF"/>
              </a:highlight>
              <a:latin typeface="Arial"/>
              <a:ea typeface="Arial"/>
              <a:cs typeface="Arial"/>
              <a:sym typeface="Arial"/>
            </a:endParaRPr>
          </a:p>
          <a:p>
            <a:pPr lv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How to Empathize</a:t>
            </a:r>
          </a:p>
        </p:txBody>
      </p:sp>
      <p:sp>
        <p:nvSpPr>
          <p:cNvPr id="136" name="Shape 136"/>
          <p:cNvSpPr txBox="1">
            <a:spLocks noGrp="1"/>
          </p:cNvSpPr>
          <p:nvPr>
            <p:ph type="body" idx="1"/>
          </p:nvPr>
        </p:nvSpPr>
        <p:spPr>
          <a:xfrm>
            <a:off x="311700" y="3376375"/>
            <a:ext cx="8520600" cy="33402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Empathize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“To create meaningful innovations, you need to know your users and care about their lives.”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WHAT is the Empathize mode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HOW to empathize</a:t>
            </a:r>
          </a:p>
          <a:p>
            <a:pPr lvl="0">
              <a:spcBef>
                <a:spcPts val="0"/>
              </a:spcBef>
              <a:buNone/>
            </a:pPr>
            <a:r>
              <a:rPr lang="en" dirty="0"/>
              <a:t>To empathize, you:</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In empathy work, connect with people and seek stories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Empathy is the centerpiece of a human-centered design process. The Empathize mode is the work you </a:t>
            </a:r>
          </a:p>
          <a:p>
            <a:pPr lvl="0">
              <a:spcBef>
                <a:spcPts val="0"/>
              </a:spcBef>
              <a:buNone/>
            </a:pPr>
            <a:r>
              <a:rPr lang="en" dirty="0"/>
              <a:t>do to understand people, within the context of your design challenge. It is your</a:t>
            </a:r>
          </a:p>
          <a:p>
            <a:pPr lvl="0">
              <a:spcBef>
                <a:spcPts val="0"/>
              </a:spcBef>
              <a:buNone/>
            </a:pPr>
            <a:r>
              <a:rPr lang="en" dirty="0"/>
              <a:t>effort to understand the way they do things and why, their physical and emotional needs, how they </a:t>
            </a:r>
          </a:p>
          <a:p>
            <a:pPr lvl="0">
              <a:spcBef>
                <a:spcPts val="0"/>
              </a:spcBef>
              <a:buNone/>
            </a:pPr>
            <a:r>
              <a:rPr lang="en" dirty="0"/>
              <a:t>think about world, and what is meaningful to them.</a:t>
            </a:r>
          </a:p>
          <a:p>
            <a:pPr lvl="0">
              <a:spcBef>
                <a:spcPts val="0"/>
              </a:spcBef>
              <a:buNone/>
            </a:pPr>
            <a:endParaRPr dirty="0"/>
          </a:p>
          <a:p>
            <a:pPr lvl="0">
              <a:spcBef>
                <a:spcPts val="0"/>
              </a:spcBef>
              <a:buNone/>
            </a:pPr>
            <a:endParaRPr dirty="0"/>
          </a:p>
          <a:p>
            <a:pPr lvl="0">
              <a:spcBef>
                <a:spcPts val="0"/>
              </a:spcBef>
              <a:buNone/>
            </a:pPr>
            <a:r>
              <a:rPr lang="en" dirty="0"/>
              <a:t>WHY empathize</a:t>
            </a:r>
          </a:p>
          <a:p>
            <a:pPr lvl="0">
              <a:spcBef>
                <a:spcPts val="0"/>
              </a:spcBef>
              <a:buNone/>
            </a:pPr>
            <a:r>
              <a:rPr lang="en" dirty="0"/>
              <a:t>As a design thinker, the problems you are trying to solve are rarely your own—they are those of a </a:t>
            </a:r>
          </a:p>
          <a:p>
            <a:pPr lvl="0">
              <a:spcBef>
                <a:spcPts val="0"/>
              </a:spcBef>
              <a:buNone/>
            </a:pPr>
            <a:r>
              <a:rPr lang="en" dirty="0"/>
              <a:t>particular group of people; in order to design for them, you must gain empathy for who they are and </a:t>
            </a:r>
          </a:p>
          <a:p>
            <a:pPr lvl="0">
              <a:spcBef>
                <a:spcPts val="0"/>
              </a:spcBef>
              <a:buNone/>
            </a:pPr>
            <a:r>
              <a:rPr lang="en" dirty="0"/>
              <a:t>what is important to them.</a:t>
            </a:r>
          </a:p>
          <a:p>
            <a:pPr lvl="0">
              <a:spcBef>
                <a:spcPts val="0"/>
              </a:spcBef>
              <a:buNone/>
            </a:pPr>
            <a:endParaRPr dirty="0"/>
          </a:p>
          <a:p>
            <a:pPr lvl="0">
              <a:spcBef>
                <a:spcPts val="0"/>
              </a:spcBef>
              <a:buNone/>
            </a:pPr>
            <a:r>
              <a:rPr lang="en" dirty="0"/>
              <a:t>Observing what people do and how they interact with their environment gives you clues about what </a:t>
            </a:r>
          </a:p>
          <a:p>
            <a:pPr lvl="0">
              <a:spcBef>
                <a:spcPts val="0"/>
              </a:spcBef>
              <a:buNone/>
            </a:pPr>
            <a:r>
              <a:rPr lang="en" dirty="0"/>
              <a:t>they think and feel. It also helps you learn about what they need. By watching people, you can </a:t>
            </a:r>
          </a:p>
          <a:p>
            <a:pPr lvl="0">
              <a:spcBef>
                <a:spcPts val="0"/>
              </a:spcBef>
              <a:buNone/>
            </a:pPr>
            <a:r>
              <a:rPr lang="en" dirty="0"/>
              <a:t>capture physical manifestations of their experiences – what they do and say. This will allow you to </a:t>
            </a:r>
          </a:p>
          <a:p>
            <a:pPr lvl="0">
              <a:spcBef>
                <a:spcPts val="0"/>
              </a:spcBef>
              <a:buNone/>
            </a:pPr>
            <a:r>
              <a:rPr lang="en" dirty="0"/>
              <a:t>infer the intangible meaning of those experiences in order to uncover insights.</a:t>
            </a:r>
          </a:p>
          <a:p>
            <a:pPr lvl="0">
              <a:spcBef>
                <a:spcPts val="0"/>
              </a:spcBef>
              <a:buNone/>
            </a:pPr>
            <a:r>
              <a:rPr lang="en" dirty="0"/>
              <a:t>These insights give you direction to create innovative solutions. The best solutions come out of </a:t>
            </a:r>
          </a:p>
          <a:p>
            <a:pPr lvl="0">
              <a:spcBef>
                <a:spcPts val="0"/>
              </a:spcBef>
              <a:buNone/>
            </a:pPr>
            <a:r>
              <a:rPr lang="en" dirty="0"/>
              <a:t>the best insights into human behavior. But learning to recognize those insights is harder than you </a:t>
            </a:r>
          </a:p>
          <a:p>
            <a:pPr lvl="0">
              <a:spcBef>
                <a:spcPts val="0"/>
              </a:spcBef>
              <a:buNone/>
            </a:pPr>
            <a:r>
              <a:rPr lang="en" dirty="0"/>
              <a:t>might think. Why? Because our minds automatically filter out a lot of information without our even </a:t>
            </a:r>
          </a:p>
          <a:p>
            <a:pPr lvl="0">
              <a:spcBef>
                <a:spcPts val="0"/>
              </a:spcBef>
              <a:buNone/>
            </a:pPr>
            <a:r>
              <a:rPr lang="en" dirty="0"/>
              <a:t>realizing it. We need to learn to see things “with a fresh set of eyes,” and empathizing is what </a:t>
            </a:r>
          </a:p>
          <a:p>
            <a:pPr lvl="0">
              <a:spcBef>
                <a:spcPts val="0"/>
              </a:spcBef>
              <a:buNone/>
            </a:pPr>
            <a:r>
              <a:rPr lang="en" dirty="0"/>
              <a:t>gives us those new eyes.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 Observe. View users and their behavior in the context of their lives. As much as possible do </a:t>
            </a:r>
          </a:p>
          <a:p>
            <a:pPr lvl="0">
              <a:spcBef>
                <a:spcPts val="0"/>
              </a:spcBef>
              <a:buNone/>
            </a:pPr>
            <a:r>
              <a:rPr lang="en" dirty="0"/>
              <a:t>observations in relevant contexts in addition to interviews. Some of the most powerful realizations </a:t>
            </a:r>
          </a:p>
          <a:p>
            <a:pPr lvl="0">
              <a:spcBef>
                <a:spcPts val="0"/>
              </a:spcBef>
              <a:buNone/>
            </a:pPr>
            <a:r>
              <a:rPr lang="en" dirty="0"/>
              <a:t>come from noticing a disconnect between what someone says and what he does.</a:t>
            </a:r>
          </a:p>
          <a:p>
            <a:pPr lvl="0">
              <a:spcBef>
                <a:spcPts val="0"/>
              </a:spcBef>
              <a:buNone/>
            </a:pPr>
            <a:r>
              <a:rPr lang="en" dirty="0"/>
              <a:t>Others come from a work-around someone has created which may be very surprising to you as the </a:t>
            </a:r>
          </a:p>
          <a:p>
            <a:pPr lvl="0">
              <a:spcBef>
                <a:spcPts val="0"/>
              </a:spcBef>
              <a:buNone/>
            </a:pPr>
            <a:r>
              <a:rPr lang="en" dirty="0"/>
              <a:t>designer, but she may not even think to mention in conversation.</a:t>
            </a:r>
          </a:p>
          <a:p>
            <a:pPr lvl="0">
              <a:spcBef>
                <a:spcPts val="0"/>
              </a:spcBef>
              <a:buNone/>
            </a:pPr>
            <a:endParaRPr dirty="0"/>
          </a:p>
          <a:p>
            <a:pPr lvl="0">
              <a:spcBef>
                <a:spcPts val="0"/>
              </a:spcBef>
              <a:buNone/>
            </a:pPr>
            <a:r>
              <a:rPr lang="en" dirty="0"/>
              <a:t>- Engage.  Sometimes we call this technique ‘interviewing’ but it should really feel more like a </a:t>
            </a:r>
          </a:p>
          <a:p>
            <a:pPr lvl="0">
              <a:spcBef>
                <a:spcPts val="0"/>
              </a:spcBef>
              <a:buNone/>
            </a:pPr>
            <a:r>
              <a:rPr lang="en" dirty="0"/>
              <a:t>conversation.  Prepare some questions you’d like to ask, but expect to let the conversation deviate </a:t>
            </a:r>
          </a:p>
          <a:p>
            <a:pPr lvl="0">
              <a:spcBef>
                <a:spcPts val="0"/>
              </a:spcBef>
              <a:buNone/>
            </a:pPr>
            <a:r>
              <a:rPr lang="en" dirty="0"/>
              <a:t>from them.  Keep the conversation only loosely bounded.  Elicit stories from the</a:t>
            </a:r>
          </a:p>
          <a:p>
            <a:pPr lvl="0">
              <a:spcBef>
                <a:spcPts val="0"/>
              </a:spcBef>
              <a:buNone/>
            </a:pPr>
            <a:r>
              <a:rPr lang="en" dirty="0"/>
              <a:t>people you talk to, and always ask “Why?” to uncover deeper meaning.   Engagement can come through </a:t>
            </a:r>
          </a:p>
          <a:p>
            <a:pPr lvl="0">
              <a:spcBef>
                <a:spcPts val="0"/>
              </a:spcBef>
              <a:buNone/>
            </a:pPr>
            <a:r>
              <a:rPr lang="en" dirty="0"/>
              <a:t>both short ‘intercept’ encounters and longer scheduled conversations.</a:t>
            </a:r>
          </a:p>
          <a:p>
            <a:pPr lvl="0">
              <a:spcBef>
                <a:spcPts val="0"/>
              </a:spcBef>
              <a:buNone/>
            </a:pPr>
            <a:endParaRPr dirty="0"/>
          </a:p>
          <a:p>
            <a:pPr lvl="0">
              <a:spcBef>
                <a:spcPts val="0"/>
              </a:spcBef>
              <a:buNone/>
            </a:pPr>
            <a:r>
              <a:rPr lang="en" dirty="0"/>
              <a:t>- Watch and Listen. Certainly you can, and should, combine observation and engagement. Ask someone </a:t>
            </a:r>
          </a:p>
          <a:p>
            <a:pPr lvl="0">
              <a:spcBef>
                <a:spcPts val="0"/>
              </a:spcBef>
              <a:buNone/>
            </a:pPr>
            <a:r>
              <a:rPr lang="en" dirty="0"/>
              <a:t>to show you how they complete a task. Have them physically go through the steps, and talk you </a:t>
            </a:r>
          </a:p>
          <a:p>
            <a:pPr lvl="0">
              <a:spcBef>
                <a:spcPts val="0"/>
              </a:spcBef>
              <a:buNone/>
            </a:pPr>
            <a:r>
              <a:rPr lang="en" dirty="0"/>
              <a:t>through why they are doing what they do. Ask them to vocalize what’s</a:t>
            </a:r>
          </a:p>
          <a:p>
            <a:pPr lvl="0">
              <a:spcBef>
                <a:spcPts val="0"/>
              </a:spcBef>
              <a:buNone/>
            </a:pPr>
            <a:r>
              <a:rPr lang="en" dirty="0"/>
              <a:t>going through their mind as they perform a task or interact with an object. Have a conversation in </a:t>
            </a:r>
          </a:p>
          <a:p>
            <a:pPr lvl="0">
              <a:spcBef>
                <a:spcPts val="0"/>
              </a:spcBef>
              <a:buNone/>
            </a:pPr>
            <a:r>
              <a:rPr lang="en" dirty="0"/>
              <a:t>the context of someone’s home or workplace – so many stories are embodied in artifacts.</a:t>
            </a:r>
          </a:p>
          <a:p>
            <a:pPr lvl="0">
              <a:spcBef>
                <a:spcPts val="0"/>
              </a:spcBef>
              <a:buNone/>
            </a:pPr>
            <a:r>
              <a:rPr lang="en" dirty="0"/>
              <a:t>Use the environment to prompt deeper questions.</a:t>
            </a:r>
          </a:p>
          <a:p>
            <a:pPr lvl="0">
              <a:spcBef>
                <a:spcPts val="0"/>
              </a:spcBef>
              <a:buNone/>
            </a:pPr>
            <a:endParaRPr dirty="0"/>
          </a:p>
          <a:p>
            <a:pPr lvl="0">
              <a:spcBef>
                <a:spcPts val="0"/>
              </a:spcBef>
              <a:buNone/>
            </a:pPr>
            <a:endParaRPr dirty="0"/>
          </a:p>
          <a:p>
            <a:pPr lvl="0">
              <a:spcBef>
                <a:spcPts val="0"/>
              </a:spcBef>
              <a:buNone/>
            </a:pPr>
            <a:r>
              <a:rPr lang="en" dirty="0"/>
              <a:t>Empathize</a:t>
            </a:r>
          </a:p>
          <a:p>
            <a:pPr lvl="0">
              <a:spcBef>
                <a:spcPts val="0"/>
              </a:spcBef>
              <a:buNone/>
            </a:pPr>
            <a:endParaRPr dirty="0"/>
          </a:p>
          <a:p>
            <a:pPr lvl="0">
              <a:spcBef>
                <a:spcPts val="0"/>
              </a:spcBef>
              <a:buNone/>
            </a:pPr>
            <a:r>
              <a:rPr lang="en" dirty="0"/>
              <a:t>Define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Engaging with people directly reveals a tremendous amount about the way they think and the values </a:t>
            </a:r>
          </a:p>
          <a:p>
            <a:pPr lvl="0">
              <a:spcBef>
                <a:spcPts val="0"/>
              </a:spcBef>
              <a:buNone/>
            </a:pPr>
            <a:r>
              <a:rPr lang="en" dirty="0"/>
              <a:t>they hold. Sometimes these thoughts and values are not obvious to the people who hold them, and a </a:t>
            </a:r>
          </a:p>
          <a:p>
            <a:pPr lvl="0">
              <a:spcBef>
                <a:spcPts val="0"/>
              </a:spcBef>
              <a:buNone/>
            </a:pPr>
            <a:r>
              <a:rPr lang="en" dirty="0"/>
              <a:t>good conversation can surprise both the designer and the subject by the unanticipated insights that </a:t>
            </a:r>
          </a:p>
          <a:p>
            <a:pPr lvl="0">
              <a:spcBef>
                <a:spcPts val="0"/>
              </a:spcBef>
              <a:buNone/>
            </a:pPr>
            <a:r>
              <a:rPr lang="en" dirty="0"/>
              <a:t>are revealed. The stories that people tell and the things that</a:t>
            </a:r>
          </a:p>
          <a:p>
            <a:pPr lvl="0">
              <a:spcBef>
                <a:spcPts val="0"/>
              </a:spcBef>
              <a:buNone/>
            </a:pPr>
            <a:r>
              <a:rPr lang="en" dirty="0"/>
              <a:t>people say they do—even if they are different from what they actually do—are strong indicators of </a:t>
            </a:r>
          </a:p>
          <a:p>
            <a:pPr lvl="0">
              <a:spcBef>
                <a:spcPts val="0"/>
              </a:spcBef>
              <a:buNone/>
            </a:pPr>
            <a:r>
              <a:rPr lang="en" dirty="0"/>
              <a:t>their deeply held beliefs about the way the world is. Good designs are built on a solid </a:t>
            </a:r>
          </a:p>
          <a:p>
            <a:pPr lvl="0">
              <a:spcBef>
                <a:spcPts val="0"/>
              </a:spcBef>
              <a:buNone/>
            </a:pPr>
            <a:r>
              <a:rPr lang="en" dirty="0"/>
              <a:t>understanding of these beliefs and values.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Transition: Empathize &gt;&gt; Define</a:t>
            </a:r>
          </a:p>
          <a:p>
            <a:pPr lvl="0">
              <a:spcBef>
                <a:spcPts val="0"/>
              </a:spcBef>
              <a:buNone/>
            </a:pPr>
            <a:endParaRPr dirty="0"/>
          </a:p>
          <a:p>
            <a:pPr lvl="0">
              <a:spcBef>
                <a:spcPts val="0"/>
              </a:spcBef>
              <a:buNone/>
            </a:pPr>
            <a:r>
              <a:rPr lang="en" dirty="0"/>
              <a:t>Unpack: When you move from empathy work to drawing conclusions from that work, you need to process </a:t>
            </a:r>
          </a:p>
          <a:p>
            <a:pPr lvl="0">
              <a:spcBef>
                <a:spcPts val="0"/>
              </a:spcBef>
              <a:buNone/>
            </a:pPr>
            <a:r>
              <a:rPr lang="en" dirty="0"/>
              <a:t>all the things you heard and saw  in order to understand the big picture and grasp the takeaways of </a:t>
            </a:r>
          </a:p>
          <a:p>
            <a:pPr lvl="0">
              <a:spcBef>
                <a:spcPts val="0"/>
              </a:spcBef>
              <a:buNone/>
            </a:pPr>
            <a:r>
              <a:rPr lang="en" dirty="0"/>
              <a:t>it all. Unpacking is a chance to start that process – sharing what you found with fellow designers </a:t>
            </a:r>
          </a:p>
          <a:p>
            <a:pPr lvl="0">
              <a:spcBef>
                <a:spcPts val="0"/>
              </a:spcBef>
              <a:buNone/>
            </a:pPr>
            <a:r>
              <a:rPr lang="en" dirty="0"/>
              <a:t>and capturing the important parts in a visual form. Get all the information out of your head and </a:t>
            </a:r>
          </a:p>
          <a:p>
            <a:pPr lvl="0">
              <a:spcBef>
                <a:spcPts val="0"/>
              </a:spcBef>
              <a:buNone/>
            </a:pPr>
            <a:r>
              <a:rPr lang="en" dirty="0"/>
              <a:t>onto a wall where you can start to make connections—post pictures of your user, post-its with </a:t>
            </a:r>
          </a:p>
          <a:p>
            <a:pPr lvl="0">
              <a:spcBef>
                <a:spcPts val="0"/>
              </a:spcBef>
              <a:buNone/>
            </a:pPr>
            <a:r>
              <a:rPr lang="en" dirty="0"/>
              <a:t>quotes, maps of journeys or experiences—anything that captures impressions and information about </a:t>
            </a:r>
          </a:p>
          <a:p>
            <a:pPr lvl="0">
              <a:spcBef>
                <a:spcPts val="0"/>
              </a:spcBef>
              <a:buNone/>
            </a:pPr>
            <a:r>
              <a:rPr lang="en" dirty="0"/>
              <a:t>your user.  This is the beginning of the synthesis process, which leads into a ‘Define’ mode.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Empathize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“To create meaningful innovations, you need to know your users and care about their lives.”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WHAT is the Empathize mode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HOW to empathize</a:t>
            </a:r>
          </a:p>
          <a:p>
            <a:pPr lvl="0">
              <a:spcBef>
                <a:spcPts val="0"/>
              </a:spcBef>
              <a:buNone/>
            </a:pPr>
            <a:r>
              <a:rPr lang="en" dirty="0"/>
              <a:t>To empathize, you:</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In empathy work, connect with people and seek stories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Empathy is the centerpiece of a human-centered design process. The Empathize mode is the work you </a:t>
            </a:r>
          </a:p>
          <a:p>
            <a:pPr lvl="0">
              <a:spcBef>
                <a:spcPts val="0"/>
              </a:spcBef>
              <a:buNone/>
            </a:pPr>
            <a:r>
              <a:rPr lang="en" dirty="0"/>
              <a:t>do to understand people, within the context of your design challenge. It is your</a:t>
            </a:r>
          </a:p>
          <a:p>
            <a:pPr lvl="0">
              <a:spcBef>
                <a:spcPts val="0"/>
              </a:spcBef>
              <a:buNone/>
            </a:pPr>
            <a:r>
              <a:rPr lang="en" dirty="0"/>
              <a:t>effort to understand the way they do things and why, their physical and emotional needs, how they </a:t>
            </a:r>
          </a:p>
          <a:p>
            <a:pPr lvl="0">
              <a:spcBef>
                <a:spcPts val="0"/>
              </a:spcBef>
              <a:buNone/>
            </a:pPr>
            <a:r>
              <a:rPr lang="en" dirty="0"/>
              <a:t>think about world, and what is meaningful to them.</a:t>
            </a:r>
          </a:p>
          <a:p>
            <a:pPr lvl="0">
              <a:spcBef>
                <a:spcPts val="0"/>
              </a:spcBef>
              <a:buNone/>
            </a:pPr>
            <a:endParaRPr dirty="0"/>
          </a:p>
          <a:p>
            <a:pPr lvl="0">
              <a:spcBef>
                <a:spcPts val="0"/>
              </a:spcBef>
              <a:buNone/>
            </a:pPr>
            <a:endParaRPr dirty="0"/>
          </a:p>
          <a:p>
            <a:pPr lvl="0">
              <a:spcBef>
                <a:spcPts val="0"/>
              </a:spcBef>
              <a:buNone/>
            </a:pPr>
            <a:r>
              <a:rPr lang="en" dirty="0"/>
              <a:t>WHY empathize</a:t>
            </a:r>
          </a:p>
          <a:p>
            <a:pPr lvl="0">
              <a:spcBef>
                <a:spcPts val="0"/>
              </a:spcBef>
              <a:buNone/>
            </a:pPr>
            <a:r>
              <a:rPr lang="en" dirty="0"/>
              <a:t>As a design thinker, the problems you are trying to solve are rarely your own—they are those of a </a:t>
            </a:r>
          </a:p>
          <a:p>
            <a:pPr lvl="0">
              <a:spcBef>
                <a:spcPts val="0"/>
              </a:spcBef>
              <a:buNone/>
            </a:pPr>
            <a:r>
              <a:rPr lang="en" dirty="0"/>
              <a:t>particular group of people; in order to design for them, you must gain empathy for who they are and </a:t>
            </a:r>
          </a:p>
          <a:p>
            <a:pPr lvl="0">
              <a:spcBef>
                <a:spcPts val="0"/>
              </a:spcBef>
              <a:buNone/>
            </a:pPr>
            <a:r>
              <a:rPr lang="en" dirty="0"/>
              <a:t>what is important to them.</a:t>
            </a:r>
          </a:p>
          <a:p>
            <a:pPr lvl="0">
              <a:spcBef>
                <a:spcPts val="0"/>
              </a:spcBef>
              <a:buNone/>
            </a:pPr>
            <a:endParaRPr dirty="0"/>
          </a:p>
          <a:p>
            <a:pPr lvl="0">
              <a:spcBef>
                <a:spcPts val="0"/>
              </a:spcBef>
              <a:buNone/>
            </a:pPr>
            <a:r>
              <a:rPr lang="en" dirty="0"/>
              <a:t>Observing what people do and how they interact with their environment gives you clues about what </a:t>
            </a:r>
          </a:p>
          <a:p>
            <a:pPr lvl="0">
              <a:spcBef>
                <a:spcPts val="0"/>
              </a:spcBef>
              <a:buNone/>
            </a:pPr>
            <a:r>
              <a:rPr lang="en" dirty="0"/>
              <a:t>they think and feel. It also helps you learn about what they need. By watching people, you can </a:t>
            </a:r>
          </a:p>
          <a:p>
            <a:pPr lvl="0">
              <a:spcBef>
                <a:spcPts val="0"/>
              </a:spcBef>
              <a:buNone/>
            </a:pPr>
            <a:r>
              <a:rPr lang="en" dirty="0"/>
              <a:t>capture physical manifestations of their experiences – what they do and say. This will allow you to </a:t>
            </a:r>
          </a:p>
          <a:p>
            <a:pPr lvl="0">
              <a:spcBef>
                <a:spcPts val="0"/>
              </a:spcBef>
              <a:buNone/>
            </a:pPr>
            <a:r>
              <a:rPr lang="en" dirty="0"/>
              <a:t>infer the intangible meaning of those experiences in order to uncover insights.</a:t>
            </a:r>
          </a:p>
          <a:p>
            <a:pPr lvl="0">
              <a:spcBef>
                <a:spcPts val="0"/>
              </a:spcBef>
              <a:buNone/>
            </a:pPr>
            <a:r>
              <a:rPr lang="en" dirty="0"/>
              <a:t>These insights give you direction to create innovative solutions. The best solutions come out of </a:t>
            </a:r>
          </a:p>
          <a:p>
            <a:pPr lvl="0">
              <a:spcBef>
                <a:spcPts val="0"/>
              </a:spcBef>
              <a:buNone/>
            </a:pPr>
            <a:r>
              <a:rPr lang="en" dirty="0"/>
              <a:t>the best insights into human behavior. But learning to recognize those insights is harder than you </a:t>
            </a:r>
          </a:p>
          <a:p>
            <a:pPr lvl="0">
              <a:spcBef>
                <a:spcPts val="0"/>
              </a:spcBef>
              <a:buNone/>
            </a:pPr>
            <a:r>
              <a:rPr lang="en" dirty="0"/>
              <a:t>might think. Why? Because our minds automatically filter out a lot of information without our even </a:t>
            </a:r>
          </a:p>
          <a:p>
            <a:pPr lvl="0">
              <a:spcBef>
                <a:spcPts val="0"/>
              </a:spcBef>
              <a:buNone/>
            </a:pPr>
            <a:r>
              <a:rPr lang="en" dirty="0"/>
              <a:t>realizing it. We need to learn to see things “with a fresh set of eyes,” and empathizing is what </a:t>
            </a:r>
          </a:p>
          <a:p>
            <a:pPr lvl="0">
              <a:spcBef>
                <a:spcPts val="0"/>
              </a:spcBef>
              <a:buNone/>
            </a:pPr>
            <a:r>
              <a:rPr lang="en" dirty="0"/>
              <a:t>gives us those new eyes.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 Observe. View users and their behavior in the context of their lives. As much as possible do </a:t>
            </a:r>
          </a:p>
          <a:p>
            <a:pPr lvl="0">
              <a:spcBef>
                <a:spcPts val="0"/>
              </a:spcBef>
              <a:buNone/>
            </a:pPr>
            <a:r>
              <a:rPr lang="en" dirty="0"/>
              <a:t>observations in relevant contexts in addition to interviews. Some of the most powerful realizations </a:t>
            </a:r>
          </a:p>
          <a:p>
            <a:pPr lvl="0">
              <a:spcBef>
                <a:spcPts val="0"/>
              </a:spcBef>
              <a:buNone/>
            </a:pPr>
            <a:r>
              <a:rPr lang="en" dirty="0"/>
              <a:t>come from noticing a disconnect between what someone says and what he does.</a:t>
            </a:r>
          </a:p>
          <a:p>
            <a:pPr lvl="0">
              <a:spcBef>
                <a:spcPts val="0"/>
              </a:spcBef>
              <a:buNone/>
            </a:pPr>
            <a:r>
              <a:rPr lang="en" dirty="0"/>
              <a:t>Others come from a work-around someone has created which may be very surprising to you as the </a:t>
            </a:r>
          </a:p>
          <a:p>
            <a:pPr lvl="0">
              <a:spcBef>
                <a:spcPts val="0"/>
              </a:spcBef>
              <a:buNone/>
            </a:pPr>
            <a:r>
              <a:rPr lang="en" dirty="0"/>
              <a:t>designer, but she may not even think to mention in conversation.</a:t>
            </a:r>
          </a:p>
          <a:p>
            <a:pPr lvl="0">
              <a:spcBef>
                <a:spcPts val="0"/>
              </a:spcBef>
              <a:buNone/>
            </a:pPr>
            <a:endParaRPr dirty="0"/>
          </a:p>
          <a:p>
            <a:pPr lvl="0">
              <a:spcBef>
                <a:spcPts val="0"/>
              </a:spcBef>
              <a:buNone/>
            </a:pPr>
            <a:r>
              <a:rPr lang="en" dirty="0"/>
              <a:t>- Engage.  Sometimes we call this technique ‘interviewing’ but it should really feel more like a </a:t>
            </a:r>
          </a:p>
          <a:p>
            <a:pPr lvl="0">
              <a:spcBef>
                <a:spcPts val="0"/>
              </a:spcBef>
              <a:buNone/>
            </a:pPr>
            <a:r>
              <a:rPr lang="en" dirty="0"/>
              <a:t>conversation.  Prepare some questions you’d like to ask, but expect to let the conversation deviate </a:t>
            </a:r>
          </a:p>
          <a:p>
            <a:pPr lvl="0">
              <a:spcBef>
                <a:spcPts val="0"/>
              </a:spcBef>
              <a:buNone/>
            </a:pPr>
            <a:r>
              <a:rPr lang="en" dirty="0"/>
              <a:t>from them.  Keep the conversation only loosely bounded.  Elicit stories from the</a:t>
            </a:r>
          </a:p>
          <a:p>
            <a:pPr lvl="0">
              <a:spcBef>
                <a:spcPts val="0"/>
              </a:spcBef>
              <a:buNone/>
            </a:pPr>
            <a:r>
              <a:rPr lang="en" dirty="0"/>
              <a:t>people you talk to, and always ask “Why?” to uncover deeper meaning.   Engagement can come through </a:t>
            </a:r>
          </a:p>
          <a:p>
            <a:pPr lvl="0">
              <a:spcBef>
                <a:spcPts val="0"/>
              </a:spcBef>
              <a:buNone/>
            </a:pPr>
            <a:r>
              <a:rPr lang="en" dirty="0"/>
              <a:t>both short ‘intercept’ encounters and longer scheduled conversations.</a:t>
            </a:r>
          </a:p>
          <a:p>
            <a:pPr lvl="0">
              <a:spcBef>
                <a:spcPts val="0"/>
              </a:spcBef>
              <a:buNone/>
            </a:pPr>
            <a:endParaRPr dirty="0"/>
          </a:p>
          <a:p>
            <a:pPr lvl="0">
              <a:spcBef>
                <a:spcPts val="0"/>
              </a:spcBef>
              <a:buNone/>
            </a:pPr>
            <a:r>
              <a:rPr lang="en" dirty="0"/>
              <a:t>- Watch and Listen. Certainly you can, and should, combine observation and engagement. Ask someone </a:t>
            </a:r>
          </a:p>
          <a:p>
            <a:pPr lvl="0">
              <a:spcBef>
                <a:spcPts val="0"/>
              </a:spcBef>
              <a:buNone/>
            </a:pPr>
            <a:r>
              <a:rPr lang="en" dirty="0"/>
              <a:t>to show you how they complete a task. Have them physically go through the steps, and talk you </a:t>
            </a:r>
          </a:p>
          <a:p>
            <a:pPr lvl="0">
              <a:spcBef>
                <a:spcPts val="0"/>
              </a:spcBef>
              <a:buNone/>
            </a:pPr>
            <a:r>
              <a:rPr lang="en" dirty="0"/>
              <a:t>through why they are doing what they do. Ask them to vocalize what’s</a:t>
            </a:r>
          </a:p>
          <a:p>
            <a:pPr lvl="0">
              <a:spcBef>
                <a:spcPts val="0"/>
              </a:spcBef>
              <a:buNone/>
            </a:pPr>
            <a:r>
              <a:rPr lang="en" dirty="0"/>
              <a:t>going through their mind as they perform a task or interact with an object. Have a conversation in </a:t>
            </a:r>
          </a:p>
          <a:p>
            <a:pPr lvl="0">
              <a:spcBef>
                <a:spcPts val="0"/>
              </a:spcBef>
              <a:buNone/>
            </a:pPr>
            <a:r>
              <a:rPr lang="en" dirty="0"/>
              <a:t>the context of someone’s home or workplace – so many stories are embodied in artifacts.</a:t>
            </a:r>
          </a:p>
          <a:p>
            <a:pPr lvl="0">
              <a:spcBef>
                <a:spcPts val="0"/>
              </a:spcBef>
              <a:buNone/>
            </a:pPr>
            <a:r>
              <a:rPr lang="en" dirty="0"/>
              <a:t>Use the environment to prompt deeper questions.</a:t>
            </a:r>
          </a:p>
          <a:p>
            <a:pPr lvl="0">
              <a:spcBef>
                <a:spcPts val="0"/>
              </a:spcBef>
              <a:buNone/>
            </a:pPr>
            <a:endParaRPr dirty="0"/>
          </a:p>
          <a:p>
            <a:pPr lvl="0">
              <a:spcBef>
                <a:spcPts val="0"/>
              </a:spcBef>
              <a:buNone/>
            </a:pPr>
            <a:endParaRPr dirty="0"/>
          </a:p>
          <a:p>
            <a:pPr lvl="0">
              <a:spcBef>
                <a:spcPts val="0"/>
              </a:spcBef>
              <a:buNone/>
            </a:pPr>
            <a:r>
              <a:rPr lang="en" dirty="0"/>
              <a:t>Empathize</a:t>
            </a:r>
          </a:p>
          <a:p>
            <a:pPr lvl="0">
              <a:spcBef>
                <a:spcPts val="0"/>
              </a:spcBef>
              <a:buNone/>
            </a:pPr>
            <a:endParaRPr dirty="0"/>
          </a:p>
          <a:p>
            <a:pPr lvl="0">
              <a:spcBef>
                <a:spcPts val="0"/>
              </a:spcBef>
              <a:buNone/>
            </a:pPr>
            <a:r>
              <a:rPr lang="en" dirty="0"/>
              <a:t>Define</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Engaging with people directly reveals a tremendous amount about the way they think and the values </a:t>
            </a:r>
          </a:p>
          <a:p>
            <a:pPr lvl="0">
              <a:spcBef>
                <a:spcPts val="0"/>
              </a:spcBef>
              <a:buNone/>
            </a:pPr>
            <a:r>
              <a:rPr lang="en" dirty="0"/>
              <a:t>they hold. Sometimes these thoughts and values are not obvious to the people who hold them, and a </a:t>
            </a:r>
          </a:p>
          <a:p>
            <a:pPr lvl="0">
              <a:spcBef>
                <a:spcPts val="0"/>
              </a:spcBef>
              <a:buNone/>
            </a:pPr>
            <a:r>
              <a:rPr lang="en" dirty="0"/>
              <a:t>good conversation can surprise both the designer and the subject by the unanticipated insights that </a:t>
            </a:r>
          </a:p>
          <a:p>
            <a:pPr lvl="0">
              <a:spcBef>
                <a:spcPts val="0"/>
              </a:spcBef>
              <a:buNone/>
            </a:pPr>
            <a:r>
              <a:rPr lang="en" dirty="0"/>
              <a:t>are revealed. The stories that people tell and the things that</a:t>
            </a:r>
          </a:p>
          <a:p>
            <a:pPr lvl="0">
              <a:spcBef>
                <a:spcPts val="0"/>
              </a:spcBef>
              <a:buNone/>
            </a:pPr>
            <a:r>
              <a:rPr lang="en" dirty="0"/>
              <a:t>people say they do—even if they are different from what they actually do—are strong indicators of </a:t>
            </a:r>
          </a:p>
          <a:p>
            <a:pPr lvl="0">
              <a:spcBef>
                <a:spcPts val="0"/>
              </a:spcBef>
              <a:buNone/>
            </a:pPr>
            <a:r>
              <a:rPr lang="en" dirty="0"/>
              <a:t>their deeply held beliefs about the way the world is. Good designs are built on a solid </a:t>
            </a:r>
          </a:p>
          <a:p>
            <a:pPr lvl="0">
              <a:spcBef>
                <a:spcPts val="0"/>
              </a:spcBef>
              <a:buNone/>
            </a:pPr>
            <a:r>
              <a:rPr lang="en" dirty="0"/>
              <a:t>understanding of these beliefs and values.</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r>
              <a:rPr lang="en" dirty="0"/>
              <a:t>Transition: Empathize &gt;&gt; Define</a:t>
            </a:r>
          </a:p>
          <a:p>
            <a:pPr lvl="0">
              <a:spcBef>
                <a:spcPts val="0"/>
              </a:spcBef>
              <a:buNone/>
            </a:pPr>
            <a:endParaRPr dirty="0"/>
          </a:p>
          <a:p>
            <a:pPr lvl="0">
              <a:spcBef>
                <a:spcPts val="0"/>
              </a:spcBef>
              <a:buNone/>
            </a:pPr>
            <a:r>
              <a:rPr lang="en" dirty="0"/>
              <a:t>Unpack: When you move from empathy work to drawing conclusions from that work, you need to process </a:t>
            </a:r>
          </a:p>
          <a:p>
            <a:pPr lvl="0">
              <a:spcBef>
                <a:spcPts val="0"/>
              </a:spcBef>
              <a:buNone/>
            </a:pPr>
            <a:r>
              <a:rPr lang="en" dirty="0"/>
              <a:t>all the things you heard and saw  in order to understand the big picture and grasp the takeaways of </a:t>
            </a:r>
          </a:p>
          <a:p>
            <a:pPr lvl="0">
              <a:spcBef>
                <a:spcPts val="0"/>
              </a:spcBef>
              <a:buNone/>
            </a:pPr>
            <a:r>
              <a:rPr lang="en" dirty="0"/>
              <a:t>it all. Unpacking is a chance to start that process – sharing what you found with fellow designers </a:t>
            </a:r>
          </a:p>
          <a:p>
            <a:pPr lvl="0">
              <a:spcBef>
                <a:spcPts val="0"/>
              </a:spcBef>
              <a:buNone/>
            </a:pPr>
            <a:r>
              <a:rPr lang="en" dirty="0"/>
              <a:t>and capturing the important parts in a visual form. Get all the information out of your head and </a:t>
            </a:r>
          </a:p>
          <a:p>
            <a:pPr lvl="0">
              <a:spcBef>
                <a:spcPts val="0"/>
              </a:spcBef>
              <a:buNone/>
            </a:pPr>
            <a:r>
              <a:rPr lang="en" dirty="0"/>
              <a:t>onto a wall where you can start to make connections—post pictures of your user, post-its with </a:t>
            </a:r>
          </a:p>
          <a:p>
            <a:pPr lvl="0">
              <a:spcBef>
                <a:spcPts val="0"/>
              </a:spcBef>
              <a:buNone/>
            </a:pPr>
            <a:r>
              <a:rPr lang="en" dirty="0"/>
              <a:t>quotes, maps of journeys or experiences—anything that captures impressions and information about </a:t>
            </a:r>
          </a:p>
          <a:p>
            <a:pPr lvl="0">
              <a:spcBef>
                <a:spcPts val="0"/>
              </a:spcBef>
              <a:buNone/>
            </a:pPr>
            <a:r>
              <a:rPr lang="en" dirty="0"/>
              <a:t>your user.  This is the beginning of the synthesis process, which leads into a ‘Define’ mode.</a:t>
            </a:r>
          </a:p>
          <a:p>
            <a:pPr lvl="0">
              <a:spcBef>
                <a:spcPts val="0"/>
              </a:spcBef>
              <a:buNone/>
            </a:pPr>
            <a:endParaRPr dirty="0"/>
          </a:p>
          <a:p>
            <a:pPr lvl="0">
              <a:spcBef>
                <a:spcPts val="0"/>
              </a:spcBef>
              <a:buNone/>
            </a:pPr>
            <a:endParaRPr dirty="0"/>
          </a:p>
        </p:txBody>
      </p:sp>
      <p:sp>
        <p:nvSpPr>
          <p:cNvPr id="137" name="Shape 137"/>
          <p:cNvSpPr txBox="1"/>
          <p:nvPr/>
        </p:nvSpPr>
        <p:spPr>
          <a:xfrm>
            <a:off x="462575" y="1024325"/>
            <a:ext cx="8117400" cy="39651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Source Code Pro"/>
              <a:buChar char="●"/>
            </a:pPr>
            <a:r>
              <a:rPr lang="en" sz="1800" b="1" dirty="0">
                <a:latin typeface="Source Code Pro"/>
                <a:ea typeface="Source Code Pro"/>
                <a:cs typeface="Source Code Pro"/>
                <a:sym typeface="Source Code Pro"/>
              </a:rPr>
              <a:t>Observe.</a:t>
            </a:r>
          </a:p>
          <a:p>
            <a:pPr marL="914400" lvl="1" indent="-342900" rtl="0">
              <a:spcBef>
                <a:spcPts val="0"/>
              </a:spcBef>
              <a:buSzPct val="100000"/>
              <a:buFont typeface="Source Code Pro"/>
              <a:buChar char="○"/>
            </a:pPr>
            <a:r>
              <a:rPr lang="en" sz="1800" dirty="0">
                <a:latin typeface="Source Code Pro"/>
                <a:ea typeface="Source Code Pro"/>
                <a:cs typeface="Source Code Pro"/>
                <a:sym typeface="Source Code Pro"/>
              </a:rPr>
              <a:t>View users and their behaviors in the context of their lives.</a:t>
            </a:r>
          </a:p>
          <a:p>
            <a:pPr marL="914400" lvl="1" indent="-342900" rtl="0">
              <a:spcBef>
                <a:spcPts val="0"/>
              </a:spcBef>
              <a:buSzPct val="100000"/>
              <a:buFont typeface="Source Code Pro"/>
              <a:buChar char="○"/>
            </a:pPr>
            <a:r>
              <a:rPr lang="en" sz="1800" dirty="0">
                <a:latin typeface="Source Code Pro"/>
                <a:ea typeface="Source Code Pro"/>
                <a:cs typeface="Source Code Pro"/>
                <a:sym typeface="Source Code Pro"/>
              </a:rPr>
              <a:t>Notice any disconnects between what someone says and what s/he does.</a:t>
            </a:r>
          </a:p>
          <a:p>
            <a:pPr marL="457200" lvl="0" indent="-342900" rtl="0">
              <a:spcBef>
                <a:spcPts val="0"/>
              </a:spcBef>
              <a:buSzPct val="100000"/>
              <a:buFont typeface="Source Code Pro"/>
              <a:buChar char="●"/>
            </a:pPr>
            <a:r>
              <a:rPr lang="en" sz="1800" b="1" dirty="0">
                <a:latin typeface="Source Code Pro"/>
                <a:ea typeface="Source Code Pro"/>
                <a:cs typeface="Source Code Pro"/>
                <a:sym typeface="Source Code Pro"/>
              </a:rPr>
              <a:t>Engage.</a:t>
            </a:r>
          </a:p>
          <a:p>
            <a:pPr marL="914400" lvl="1" indent="-342900" rtl="0">
              <a:spcBef>
                <a:spcPts val="0"/>
              </a:spcBef>
              <a:buSzPct val="100000"/>
              <a:buFont typeface="Source Code Pro"/>
              <a:buChar char="○"/>
            </a:pPr>
            <a:r>
              <a:rPr lang="en" sz="1800" dirty="0">
                <a:latin typeface="Source Code Pro"/>
                <a:ea typeface="Source Code Pro"/>
                <a:cs typeface="Source Code Pro"/>
                <a:sym typeface="Source Code Pro"/>
              </a:rPr>
              <a:t>Get people to tell stories; have a conversation.</a:t>
            </a:r>
          </a:p>
          <a:p>
            <a:pPr marL="457200" lvl="0" indent="-342900" rtl="0">
              <a:spcBef>
                <a:spcPts val="0"/>
              </a:spcBef>
              <a:buSzPct val="100000"/>
              <a:buFont typeface="Source Code Pro"/>
              <a:buChar char="●"/>
            </a:pPr>
            <a:r>
              <a:rPr lang="en" sz="1800" b="1" dirty="0">
                <a:latin typeface="Source Code Pro"/>
                <a:ea typeface="Source Code Pro"/>
                <a:cs typeface="Source Code Pro"/>
                <a:sym typeface="Source Code Pro"/>
              </a:rPr>
              <a:t>Listen. Listen More!</a:t>
            </a:r>
          </a:p>
          <a:p>
            <a:pPr marL="914400" lvl="1" indent="-342900" rtl="0">
              <a:spcBef>
                <a:spcPts val="0"/>
              </a:spcBef>
              <a:buSzPct val="100000"/>
              <a:buFont typeface="Source Code Pro"/>
              <a:buChar char="○"/>
            </a:pPr>
            <a:r>
              <a:rPr lang="en" sz="1800" dirty="0">
                <a:latin typeface="Source Code Pro"/>
                <a:ea typeface="Source Code Pro"/>
                <a:cs typeface="Source Code Pro"/>
                <a:sym typeface="Source Code Pro"/>
              </a:rPr>
              <a:t>Ask questions and simply listen</a:t>
            </a:r>
          </a:p>
          <a:p>
            <a:pPr marL="914400" lvl="1" indent="-342900" rtl="0">
              <a:spcBef>
                <a:spcPts val="0"/>
              </a:spcBef>
              <a:buSzPct val="100000"/>
              <a:buFont typeface="Source Code Pro"/>
              <a:buChar char="○"/>
            </a:pPr>
            <a:r>
              <a:rPr lang="en" sz="1800" dirty="0">
                <a:latin typeface="Source Code Pro"/>
                <a:ea typeface="Source Code Pro"/>
                <a:cs typeface="Source Code Pro"/>
                <a:sym typeface="Source Code Pro"/>
              </a:rPr>
              <a:t>We often are thinking about our response or what we think instead of just </a:t>
            </a:r>
            <a:r>
              <a:rPr lang="en" sz="1800" dirty="0" smtClean="0">
                <a:latin typeface="Source Code Pro"/>
                <a:ea typeface="Source Code Pro"/>
                <a:cs typeface="Source Code Pro"/>
                <a:sym typeface="Source Code Pro"/>
              </a:rPr>
              <a:t>listening.</a:t>
            </a:r>
          </a:p>
          <a:p>
            <a:pPr marL="457200" lvl="0" indent="-342900" rtl="0">
              <a:spcBef>
                <a:spcPts val="0"/>
              </a:spcBef>
              <a:buSzPct val="100000"/>
              <a:buFont typeface="Source Code Pro"/>
              <a:buChar char="●"/>
            </a:pPr>
            <a:r>
              <a:rPr lang="en" sz="1800" b="1" dirty="0" smtClean="0">
                <a:latin typeface="Source Code Pro"/>
                <a:ea typeface="Source Code Pro"/>
                <a:cs typeface="Source Code Pro"/>
                <a:sym typeface="Source Code Pro"/>
              </a:rPr>
              <a:t>Gather as much information as you can.</a:t>
            </a:r>
            <a:endParaRPr sz="1800" dirty="0">
              <a:latin typeface="Source Code Pro"/>
              <a:ea typeface="Source Code Pro"/>
              <a:cs typeface="Source Code Pro"/>
              <a:sym typeface="Source Code Pro"/>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64250"/>
            <a:ext cx="8520600" cy="801000"/>
          </a:xfrm>
          <a:prstGeom prst="rect">
            <a:avLst/>
          </a:prstGeom>
        </p:spPr>
        <p:txBody>
          <a:bodyPr lIns="91425" tIns="91425" rIns="91425" bIns="91425" anchor="t" anchorCtr="0">
            <a:noAutofit/>
          </a:bodyPr>
          <a:lstStyle/>
          <a:p>
            <a:pPr lvl="0">
              <a:spcBef>
                <a:spcPts val="0"/>
              </a:spcBef>
              <a:buNone/>
            </a:pPr>
            <a:r>
              <a:rPr lang="en" sz="3000">
                <a:latin typeface="Comic Sans MS"/>
                <a:ea typeface="Comic Sans MS"/>
                <a:cs typeface="Comic Sans MS"/>
                <a:sym typeface="Comic Sans MS"/>
              </a:rPr>
              <a:t>Empathy Map: Who is the user….?</a:t>
            </a:r>
          </a:p>
        </p:txBody>
      </p:sp>
      <p:sp>
        <p:nvSpPr>
          <p:cNvPr id="143" name="Shape 143"/>
          <p:cNvSpPr txBox="1"/>
          <p:nvPr/>
        </p:nvSpPr>
        <p:spPr>
          <a:xfrm>
            <a:off x="2836857" y="1081333"/>
            <a:ext cx="3348900" cy="504600"/>
          </a:xfrm>
          <a:prstGeom prst="rect">
            <a:avLst/>
          </a:prstGeom>
          <a:noFill/>
          <a:ln>
            <a:noFill/>
          </a:ln>
        </p:spPr>
        <p:txBody>
          <a:bodyPr lIns="91425" tIns="91425" rIns="91425" bIns="91425" anchor="b" anchorCtr="0">
            <a:noAutofit/>
          </a:bodyPr>
          <a:lstStyle/>
          <a:p>
            <a:pPr lvl="0" algn="ctr" rtl="0">
              <a:spcBef>
                <a:spcPts val="0"/>
              </a:spcBef>
              <a:buNone/>
            </a:pPr>
            <a:endParaRPr sz="4200" b="1">
              <a:solidFill>
                <a:srgbClr val="000000"/>
              </a:solidFill>
              <a:latin typeface="Patua One"/>
              <a:ea typeface="Patua One"/>
              <a:cs typeface="Patua One"/>
              <a:sym typeface="Patua One"/>
            </a:endParaRPr>
          </a:p>
        </p:txBody>
      </p:sp>
      <p:sp>
        <p:nvSpPr>
          <p:cNvPr id="144" name="Shape 144"/>
          <p:cNvSpPr txBox="1"/>
          <p:nvPr/>
        </p:nvSpPr>
        <p:spPr>
          <a:xfrm>
            <a:off x="3351300" y="1341298"/>
            <a:ext cx="2335200" cy="716100"/>
          </a:xfrm>
          <a:prstGeom prst="rect">
            <a:avLst/>
          </a:prstGeom>
          <a:noFill/>
          <a:ln>
            <a:noFill/>
          </a:ln>
        </p:spPr>
        <p:txBody>
          <a:bodyPr lIns="91425" tIns="91425" rIns="91425" bIns="91425" anchor="ctr" anchorCtr="0">
            <a:noAutofit/>
          </a:bodyPr>
          <a:lstStyle/>
          <a:p>
            <a:pPr lvl="0" algn="ctr" rtl="0">
              <a:spcBef>
                <a:spcPts val="0"/>
              </a:spcBef>
              <a:buNone/>
            </a:pPr>
            <a:r>
              <a:rPr lang="en" sz="1800">
                <a:solidFill>
                  <a:srgbClr val="000000"/>
                </a:solidFill>
                <a:latin typeface="Oswald"/>
                <a:ea typeface="Oswald"/>
                <a:cs typeface="Oswald"/>
                <a:sym typeface="Oswald"/>
              </a:rPr>
              <a:t>USER NAME</a:t>
            </a:r>
          </a:p>
          <a:p>
            <a:pPr lvl="0" algn="ctr" rtl="0">
              <a:spcBef>
                <a:spcPts val="0"/>
              </a:spcBef>
              <a:buNone/>
            </a:pPr>
            <a:r>
              <a:rPr lang="en" sz="1800">
                <a:solidFill>
                  <a:srgbClr val="000000"/>
                </a:solidFill>
                <a:latin typeface="Oswald"/>
                <a:ea typeface="Oswald"/>
                <a:cs typeface="Oswald"/>
                <a:sym typeface="Oswald"/>
              </a:rPr>
              <a:t>Title or Role</a:t>
            </a:r>
          </a:p>
        </p:txBody>
      </p:sp>
      <p:sp>
        <p:nvSpPr>
          <p:cNvPr id="145" name="Shape 145"/>
          <p:cNvSpPr txBox="1"/>
          <p:nvPr/>
        </p:nvSpPr>
        <p:spPr>
          <a:xfrm rot="1709135">
            <a:off x="1794157" y="1959249"/>
            <a:ext cx="1373135" cy="341901"/>
          </a:xfrm>
          <a:prstGeom prst="rect">
            <a:avLst/>
          </a:prstGeom>
          <a:noFill/>
          <a:ln>
            <a:noFill/>
          </a:ln>
        </p:spPr>
        <p:txBody>
          <a:bodyPr lIns="91425" tIns="91425" rIns="91425" bIns="91425" anchor="b" anchorCtr="0">
            <a:noAutofit/>
          </a:bodyPr>
          <a:lstStyle/>
          <a:p>
            <a:pPr lvl="0" algn="ctr" rtl="0">
              <a:spcBef>
                <a:spcPts val="0"/>
              </a:spcBef>
              <a:buNone/>
            </a:pPr>
            <a:r>
              <a:rPr lang="en" sz="2400" b="1">
                <a:latin typeface="Patua One"/>
                <a:ea typeface="Patua One"/>
                <a:cs typeface="Patua One"/>
                <a:sym typeface="Patua One"/>
              </a:rPr>
              <a:t>Hearing</a:t>
            </a:r>
          </a:p>
        </p:txBody>
      </p:sp>
      <p:sp>
        <p:nvSpPr>
          <p:cNvPr id="146" name="Shape 146"/>
          <p:cNvSpPr txBox="1"/>
          <p:nvPr/>
        </p:nvSpPr>
        <p:spPr>
          <a:xfrm rot="-1694022">
            <a:off x="6217589" y="1751666"/>
            <a:ext cx="1197922" cy="342266"/>
          </a:xfrm>
          <a:prstGeom prst="rect">
            <a:avLst/>
          </a:prstGeom>
          <a:noFill/>
          <a:ln>
            <a:noFill/>
          </a:ln>
        </p:spPr>
        <p:txBody>
          <a:bodyPr lIns="91425" tIns="91425" rIns="91425" bIns="91425" anchor="b" anchorCtr="0">
            <a:noAutofit/>
          </a:bodyPr>
          <a:lstStyle/>
          <a:p>
            <a:pPr lvl="0" algn="ctr" rtl="0">
              <a:spcBef>
                <a:spcPts val="0"/>
              </a:spcBef>
              <a:buNone/>
            </a:pPr>
            <a:r>
              <a:rPr lang="en" sz="2400" b="1">
                <a:latin typeface="Patua One"/>
                <a:ea typeface="Patua One"/>
                <a:cs typeface="Patua One"/>
                <a:sym typeface="Patua One"/>
              </a:rPr>
              <a:t>Seeing</a:t>
            </a:r>
          </a:p>
        </p:txBody>
      </p:sp>
      <p:sp>
        <p:nvSpPr>
          <p:cNvPr id="147" name="Shape 147"/>
          <p:cNvSpPr txBox="1"/>
          <p:nvPr/>
        </p:nvSpPr>
        <p:spPr>
          <a:xfrm>
            <a:off x="6297125" y="3084625"/>
            <a:ext cx="1237200" cy="342000"/>
          </a:xfrm>
          <a:prstGeom prst="rect">
            <a:avLst/>
          </a:prstGeom>
          <a:noFill/>
          <a:ln>
            <a:noFill/>
          </a:ln>
        </p:spPr>
        <p:txBody>
          <a:bodyPr lIns="91425" tIns="91425" rIns="91425" bIns="91425" anchor="b" anchorCtr="0">
            <a:noAutofit/>
          </a:bodyPr>
          <a:lstStyle/>
          <a:p>
            <a:pPr lvl="0" algn="ctr" rtl="0">
              <a:spcBef>
                <a:spcPts val="0"/>
              </a:spcBef>
              <a:buNone/>
            </a:pPr>
            <a:r>
              <a:rPr lang="en" sz="2400" b="1">
                <a:latin typeface="Patua One"/>
                <a:ea typeface="Patua One"/>
                <a:cs typeface="Patua One"/>
                <a:sym typeface="Patua One"/>
              </a:rPr>
              <a:t>Saying</a:t>
            </a:r>
          </a:p>
        </p:txBody>
      </p:sp>
      <p:sp>
        <p:nvSpPr>
          <p:cNvPr id="148" name="Shape 148"/>
          <p:cNvSpPr txBox="1"/>
          <p:nvPr/>
        </p:nvSpPr>
        <p:spPr>
          <a:xfrm rot="-1707139">
            <a:off x="2159542" y="4092816"/>
            <a:ext cx="1275116" cy="342165"/>
          </a:xfrm>
          <a:prstGeom prst="rect">
            <a:avLst/>
          </a:prstGeom>
          <a:noFill/>
          <a:ln>
            <a:noFill/>
          </a:ln>
        </p:spPr>
        <p:txBody>
          <a:bodyPr lIns="91425" tIns="91425" rIns="91425" bIns="91425" anchor="b" anchorCtr="0">
            <a:noAutofit/>
          </a:bodyPr>
          <a:lstStyle/>
          <a:p>
            <a:pPr lvl="0" algn="ctr" rtl="0">
              <a:spcBef>
                <a:spcPts val="0"/>
              </a:spcBef>
              <a:buNone/>
            </a:pPr>
            <a:r>
              <a:rPr lang="en" sz="2400" b="1">
                <a:latin typeface="Patua One"/>
                <a:ea typeface="Patua One"/>
                <a:cs typeface="Patua One"/>
                <a:sym typeface="Patua One"/>
              </a:rPr>
              <a:t>Feeling</a:t>
            </a:r>
          </a:p>
        </p:txBody>
      </p:sp>
      <p:sp>
        <p:nvSpPr>
          <p:cNvPr id="149" name="Shape 149"/>
          <p:cNvSpPr txBox="1"/>
          <p:nvPr/>
        </p:nvSpPr>
        <p:spPr>
          <a:xfrm rot="1314465">
            <a:off x="5554212" y="4096885"/>
            <a:ext cx="1080637" cy="342163"/>
          </a:xfrm>
          <a:prstGeom prst="rect">
            <a:avLst/>
          </a:prstGeom>
          <a:noFill/>
          <a:ln>
            <a:noFill/>
          </a:ln>
        </p:spPr>
        <p:txBody>
          <a:bodyPr lIns="91425" tIns="91425" rIns="91425" bIns="91425" anchor="b" anchorCtr="0">
            <a:noAutofit/>
          </a:bodyPr>
          <a:lstStyle/>
          <a:p>
            <a:pPr lvl="0" algn="ctr" rtl="0">
              <a:spcBef>
                <a:spcPts val="0"/>
              </a:spcBef>
              <a:buNone/>
            </a:pPr>
            <a:r>
              <a:rPr lang="en" sz="2400" b="1">
                <a:latin typeface="Patua One"/>
                <a:ea typeface="Patua One"/>
                <a:cs typeface="Patua One"/>
                <a:sym typeface="Patua One"/>
              </a:rPr>
              <a:t>Doing</a:t>
            </a:r>
          </a:p>
        </p:txBody>
      </p:sp>
      <p:cxnSp>
        <p:nvCxnSpPr>
          <p:cNvPr id="150" name="Shape 150"/>
          <p:cNvCxnSpPr/>
          <p:nvPr/>
        </p:nvCxnSpPr>
        <p:spPr>
          <a:xfrm rot="10800000">
            <a:off x="933090" y="1029053"/>
            <a:ext cx="3026999" cy="1575600"/>
          </a:xfrm>
          <a:prstGeom prst="straightConnector1">
            <a:avLst/>
          </a:prstGeom>
          <a:noFill/>
          <a:ln w="19050" cap="flat" cmpd="sng">
            <a:solidFill>
              <a:srgbClr val="666666"/>
            </a:solidFill>
            <a:prstDash val="solid"/>
            <a:round/>
            <a:headEnd type="none" w="lg" len="lg"/>
            <a:tailEnd type="none" w="lg" len="lg"/>
          </a:ln>
        </p:spPr>
      </p:cxnSp>
      <p:cxnSp>
        <p:nvCxnSpPr>
          <p:cNvPr id="151" name="Shape 151"/>
          <p:cNvCxnSpPr/>
          <p:nvPr/>
        </p:nvCxnSpPr>
        <p:spPr>
          <a:xfrm flipH="1">
            <a:off x="887392" y="3288183"/>
            <a:ext cx="3209400" cy="1764300"/>
          </a:xfrm>
          <a:prstGeom prst="straightConnector1">
            <a:avLst/>
          </a:prstGeom>
          <a:noFill/>
          <a:ln w="19050" cap="flat" cmpd="sng">
            <a:solidFill>
              <a:srgbClr val="666666"/>
            </a:solidFill>
            <a:prstDash val="solid"/>
            <a:round/>
            <a:headEnd type="none" w="lg" len="lg"/>
            <a:tailEnd type="none" w="lg" len="lg"/>
          </a:ln>
        </p:spPr>
      </p:cxnSp>
      <p:cxnSp>
        <p:nvCxnSpPr>
          <p:cNvPr id="152" name="Shape 152"/>
          <p:cNvCxnSpPr/>
          <p:nvPr/>
        </p:nvCxnSpPr>
        <p:spPr>
          <a:xfrm flipH="1">
            <a:off x="5099316" y="957650"/>
            <a:ext cx="3033600" cy="1627500"/>
          </a:xfrm>
          <a:prstGeom prst="straightConnector1">
            <a:avLst/>
          </a:prstGeom>
          <a:noFill/>
          <a:ln w="19050" cap="flat" cmpd="sng">
            <a:solidFill>
              <a:srgbClr val="666666"/>
            </a:solidFill>
            <a:prstDash val="solid"/>
            <a:round/>
            <a:headEnd type="none" w="lg" len="lg"/>
            <a:tailEnd type="none" w="lg" len="lg"/>
          </a:ln>
        </p:spPr>
      </p:cxnSp>
      <p:cxnSp>
        <p:nvCxnSpPr>
          <p:cNvPr id="153" name="Shape 153"/>
          <p:cNvCxnSpPr/>
          <p:nvPr/>
        </p:nvCxnSpPr>
        <p:spPr>
          <a:xfrm rot="10800000">
            <a:off x="5053800" y="3034233"/>
            <a:ext cx="3202800" cy="26100"/>
          </a:xfrm>
          <a:prstGeom prst="straightConnector1">
            <a:avLst/>
          </a:prstGeom>
          <a:noFill/>
          <a:ln w="19050" cap="flat" cmpd="sng">
            <a:solidFill>
              <a:srgbClr val="666666"/>
            </a:solidFill>
            <a:prstDash val="solid"/>
            <a:round/>
            <a:headEnd type="none" w="lg" len="lg"/>
            <a:tailEnd type="none" w="lg" len="lg"/>
          </a:ln>
        </p:spPr>
      </p:cxnSp>
      <p:cxnSp>
        <p:nvCxnSpPr>
          <p:cNvPr id="154" name="Shape 154"/>
          <p:cNvCxnSpPr/>
          <p:nvPr/>
        </p:nvCxnSpPr>
        <p:spPr>
          <a:xfrm rot="10800000">
            <a:off x="4864981" y="3359700"/>
            <a:ext cx="3378600" cy="1783800"/>
          </a:xfrm>
          <a:prstGeom prst="straightConnector1">
            <a:avLst/>
          </a:prstGeom>
          <a:noFill/>
          <a:ln w="19050" cap="flat" cmpd="sng">
            <a:solidFill>
              <a:srgbClr val="666666"/>
            </a:solidFill>
            <a:prstDash val="solid"/>
            <a:round/>
            <a:headEnd type="none" w="lg" len="lg"/>
            <a:tailEnd type="none" w="lg" len="lg"/>
          </a:ln>
        </p:spPr>
      </p:cxnSp>
      <p:pic>
        <p:nvPicPr>
          <p:cNvPr id="155" name="Shape 155"/>
          <p:cNvPicPr preferRelativeResize="0"/>
          <p:nvPr/>
        </p:nvPicPr>
        <p:blipFill>
          <a:blip r:embed="rId3">
            <a:alphaModFix/>
          </a:blip>
          <a:stretch>
            <a:fillRect/>
          </a:stretch>
        </p:blipFill>
        <p:spPr>
          <a:xfrm>
            <a:off x="3367952" y="2036653"/>
            <a:ext cx="2286591" cy="2286594"/>
          </a:xfrm>
          <a:prstGeom prst="rect">
            <a:avLst/>
          </a:prstGeom>
          <a:noFill/>
          <a:ln>
            <a:noFill/>
          </a:ln>
        </p:spPr>
      </p:pic>
      <p:cxnSp>
        <p:nvCxnSpPr>
          <p:cNvPr id="156" name="Shape 156"/>
          <p:cNvCxnSpPr>
            <a:endCxn id="155" idx="2"/>
          </p:cNvCxnSpPr>
          <p:nvPr/>
        </p:nvCxnSpPr>
        <p:spPr>
          <a:xfrm rot="10800000">
            <a:off x="4511247" y="4323247"/>
            <a:ext cx="15300" cy="774600"/>
          </a:xfrm>
          <a:prstGeom prst="straightConnector1">
            <a:avLst/>
          </a:prstGeom>
          <a:noFill/>
          <a:ln w="19050" cap="flat" cmpd="sng">
            <a:solidFill>
              <a:srgbClr val="666666"/>
            </a:solidFill>
            <a:prstDash val="solid"/>
            <a:round/>
            <a:headEnd type="none" w="lg" len="lg"/>
            <a:tailEnd type="none" w="lg" len="lg"/>
          </a:ln>
        </p:spPr>
      </p:cxnSp>
      <p:pic>
        <p:nvPicPr>
          <p:cNvPr id="157" name="Shape 157"/>
          <p:cNvPicPr preferRelativeResize="0"/>
          <p:nvPr/>
        </p:nvPicPr>
        <p:blipFill>
          <a:blip r:embed="rId4">
            <a:alphaModFix/>
          </a:blip>
          <a:stretch>
            <a:fillRect/>
          </a:stretch>
        </p:blipFill>
        <p:spPr>
          <a:xfrm>
            <a:off x="8454337" y="4674222"/>
            <a:ext cx="377648" cy="377648"/>
          </a:xfrm>
          <a:prstGeom prst="rect">
            <a:avLst/>
          </a:prstGeom>
          <a:noFill/>
          <a:ln>
            <a:noFill/>
          </a:ln>
        </p:spPr>
      </p:pic>
      <p:sp>
        <p:nvSpPr>
          <p:cNvPr id="158" name="Shape 158"/>
          <p:cNvSpPr txBox="1"/>
          <p:nvPr/>
        </p:nvSpPr>
        <p:spPr>
          <a:xfrm>
            <a:off x="3850050" y="2554950"/>
            <a:ext cx="1337700" cy="307200"/>
          </a:xfrm>
          <a:prstGeom prst="rect">
            <a:avLst/>
          </a:prstGeom>
          <a:noFill/>
          <a:ln>
            <a:noFill/>
          </a:ln>
        </p:spPr>
        <p:txBody>
          <a:bodyPr lIns="91425" tIns="91425" rIns="91425" bIns="91425" anchor="b" anchorCtr="0">
            <a:noAutofit/>
          </a:bodyPr>
          <a:lstStyle/>
          <a:p>
            <a:pPr lvl="0" algn="ctr" rtl="0">
              <a:spcBef>
                <a:spcPts val="0"/>
              </a:spcBef>
              <a:buNone/>
            </a:pPr>
            <a:r>
              <a:rPr lang="en" sz="1800" b="1">
                <a:latin typeface="Patua One"/>
                <a:ea typeface="Patua One"/>
                <a:cs typeface="Patua One"/>
                <a:sym typeface="Patua One"/>
              </a:rPr>
              <a:t>Thinking</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Learning how to interview</a:t>
            </a:r>
          </a:p>
        </p:txBody>
      </p:sp>
      <p:sp>
        <p:nvSpPr>
          <p:cNvPr id="164" name="Shape 164"/>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0"/>
              </a:spcAft>
              <a:buClr>
                <a:schemeClr val="dk2"/>
              </a:buClr>
              <a:buSzPct val="100000"/>
              <a:buFont typeface="Arial" charset="0"/>
              <a:buChar char="•"/>
            </a:pPr>
            <a:r>
              <a:rPr lang="en" dirty="0"/>
              <a:t>It’s not easy - it’s a skill!</a:t>
            </a:r>
          </a:p>
          <a:p>
            <a:pPr marL="514350" marR="0" lvl="0" indent="-285750" algn="l" rtl="0">
              <a:lnSpc>
                <a:spcPct val="100000"/>
              </a:lnSpc>
              <a:spcBef>
                <a:spcPts val="0"/>
              </a:spcBef>
              <a:spcAft>
                <a:spcPts val="0"/>
              </a:spcAft>
              <a:buFont typeface="Arial" charset="0"/>
              <a:buChar char="•"/>
            </a:pPr>
            <a:r>
              <a:rPr lang="en" dirty="0"/>
              <a:t>Prepare a few questions in advance</a:t>
            </a:r>
          </a:p>
          <a:p>
            <a:pPr marL="514350" marR="0" lvl="0" indent="-285750" algn="l" rtl="0">
              <a:lnSpc>
                <a:spcPct val="100000"/>
              </a:lnSpc>
              <a:spcBef>
                <a:spcPts val="0"/>
              </a:spcBef>
              <a:spcAft>
                <a:spcPts val="0"/>
              </a:spcAft>
              <a:buFont typeface="Arial" charset="0"/>
              <a:buChar char="•"/>
            </a:pPr>
            <a:r>
              <a:rPr lang="en" dirty="0"/>
              <a:t>Ask</a:t>
            </a:r>
          </a:p>
          <a:p>
            <a:pPr marL="971550" marR="0" lvl="1" indent="-285750" algn="l" rtl="0">
              <a:lnSpc>
                <a:spcPct val="100000"/>
              </a:lnSpc>
              <a:spcBef>
                <a:spcPts val="0"/>
              </a:spcBef>
              <a:spcAft>
                <a:spcPts val="0"/>
              </a:spcAft>
              <a:buFont typeface="Arial" charset="0"/>
              <a:buChar char="•"/>
            </a:pPr>
            <a:r>
              <a:rPr lang="en" sz="1800" dirty="0"/>
              <a:t>Why X 5</a:t>
            </a:r>
          </a:p>
          <a:p>
            <a:pPr marL="971550" marR="0" lvl="1" indent="-285750" algn="l" rtl="0">
              <a:lnSpc>
                <a:spcPct val="100000"/>
              </a:lnSpc>
              <a:spcBef>
                <a:spcPts val="0"/>
              </a:spcBef>
              <a:spcAft>
                <a:spcPts val="0"/>
              </a:spcAft>
              <a:buFont typeface="Arial" charset="0"/>
              <a:buChar char="•"/>
            </a:pPr>
            <a:r>
              <a:rPr lang="en" sz="1800" dirty="0"/>
              <a:t>Tell me more about….</a:t>
            </a:r>
          </a:p>
          <a:p>
            <a:pPr marL="971550" marR="0" lvl="1" indent="-285750" algn="l" rtl="0">
              <a:lnSpc>
                <a:spcPct val="100000"/>
              </a:lnSpc>
              <a:spcBef>
                <a:spcPts val="0"/>
              </a:spcBef>
              <a:spcAft>
                <a:spcPts val="0"/>
              </a:spcAft>
              <a:buFont typeface="Arial" charset="0"/>
              <a:buChar char="•"/>
            </a:pPr>
            <a:r>
              <a:rPr lang="en" sz="1800" dirty="0"/>
              <a:t>The other 4 W’s</a:t>
            </a:r>
          </a:p>
          <a:p>
            <a:pPr marL="971550" marR="0" lvl="1" indent="-285750" algn="l" rtl="0">
              <a:lnSpc>
                <a:spcPct val="100000"/>
              </a:lnSpc>
              <a:spcBef>
                <a:spcPts val="0"/>
              </a:spcBef>
              <a:spcAft>
                <a:spcPts val="0"/>
              </a:spcAft>
              <a:buFont typeface="Arial" charset="0"/>
              <a:buChar char="•"/>
            </a:pPr>
            <a:r>
              <a:rPr lang="en" sz="1800" dirty="0"/>
              <a:t>Utilize Empathy Map (how did you feel?  What did you see?)</a:t>
            </a:r>
          </a:p>
          <a:p>
            <a:pPr marL="514350" lvl="0" indent="-285750" rtl="0">
              <a:lnSpc>
                <a:spcPct val="100000"/>
              </a:lnSpc>
              <a:spcBef>
                <a:spcPts val="0"/>
              </a:spcBef>
              <a:spcAft>
                <a:spcPts val="0"/>
              </a:spcAft>
              <a:buFont typeface="Arial" charset="0"/>
              <a:buChar char="•"/>
            </a:pPr>
            <a:r>
              <a:rPr lang="en" dirty="0"/>
              <a:t>Listen, Listen, Listen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2642687" y="695325"/>
            <a:ext cx="3152775" cy="37528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Stage 2: Define</a:t>
            </a:r>
          </a:p>
        </p:txBody>
      </p:sp>
      <p:sp>
        <p:nvSpPr>
          <p:cNvPr id="175" name="Shape 175"/>
          <p:cNvSpPr txBox="1">
            <a:spLocks noGrp="1"/>
          </p:cNvSpPr>
          <p:nvPr>
            <p:ph type="body" idx="1"/>
          </p:nvPr>
        </p:nvSpPr>
        <p:spPr>
          <a:xfrm>
            <a:off x="4457000" y="1202225"/>
            <a:ext cx="4587000" cy="31611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charset="0"/>
              <a:buChar char="•"/>
            </a:pPr>
            <a:r>
              <a:rPr lang="en" dirty="0"/>
              <a:t>What is the define stage?</a:t>
            </a:r>
          </a:p>
          <a:p>
            <a:pPr marL="514350" lvl="0" indent="-285750" rtl="0">
              <a:lnSpc>
                <a:spcPct val="100000"/>
              </a:lnSpc>
              <a:spcBef>
                <a:spcPts val="0"/>
              </a:spcBef>
              <a:spcAft>
                <a:spcPts val="0"/>
              </a:spcAft>
              <a:buFont typeface="Arial" charset="0"/>
              <a:buChar char="•"/>
            </a:pPr>
            <a:r>
              <a:rPr lang="en" dirty="0"/>
              <a:t>Needs and Insights</a:t>
            </a:r>
          </a:p>
          <a:p>
            <a:pPr marL="514350" lvl="0" indent="-285750" rtl="0">
              <a:lnSpc>
                <a:spcPct val="100000"/>
              </a:lnSpc>
              <a:spcBef>
                <a:spcPts val="0"/>
              </a:spcBef>
              <a:spcAft>
                <a:spcPts val="0"/>
              </a:spcAft>
              <a:buFont typeface="Arial" charset="0"/>
              <a:buChar char="•"/>
            </a:pPr>
            <a:r>
              <a:rPr lang="en" dirty="0"/>
              <a:t>How Might We…?</a:t>
            </a:r>
          </a:p>
        </p:txBody>
      </p:sp>
      <p:pic>
        <p:nvPicPr>
          <p:cNvPr id="176" name="Shape 176"/>
          <p:cNvPicPr preferRelativeResize="0"/>
          <p:nvPr/>
        </p:nvPicPr>
        <p:blipFill>
          <a:blip r:embed="rId3">
            <a:alphaModFix/>
          </a:blip>
          <a:stretch>
            <a:fillRect/>
          </a:stretch>
        </p:blipFill>
        <p:spPr>
          <a:xfrm>
            <a:off x="152400" y="1246250"/>
            <a:ext cx="3851200" cy="3296499"/>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What is the Define Stage?</a:t>
            </a:r>
          </a:p>
        </p:txBody>
      </p:sp>
      <p:sp>
        <p:nvSpPr>
          <p:cNvPr id="182" name="Shape 182"/>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Clr>
                <a:srgbClr val="616161"/>
              </a:buClr>
              <a:buFont typeface="Arial" charset="0"/>
              <a:buChar char="•"/>
            </a:pPr>
            <a:r>
              <a:rPr lang="en" dirty="0">
                <a:solidFill>
                  <a:srgbClr val="616161"/>
                </a:solidFill>
              </a:rPr>
              <a:t>Put together all of the information you gathered in the empathize stage.</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Synthesize your observations. </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What are the core problems/challenges you identified? </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What are the unexpected problems/challenges that surprised you?</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highlight>
                  <a:srgbClr val="FFFFFF"/>
                </a:highlight>
              </a:rPr>
              <a:t>Tools: User/Needs/Insights</a:t>
            </a:r>
          </a:p>
          <a:p>
            <a:pPr lvl="0" rtl="0">
              <a:lnSpc>
                <a:spcPct val="146250"/>
              </a:lnSpc>
              <a:spcBef>
                <a:spcPts val="0"/>
              </a:spcBef>
              <a:spcAft>
                <a:spcPts val="0"/>
              </a:spcAft>
              <a:buNone/>
            </a:pPr>
            <a:endParaRPr sz="1000" dirty="0">
              <a:solidFill>
                <a:srgbClr val="616161"/>
              </a:solidFill>
              <a:highlight>
                <a:srgbClr val="FFFFFF"/>
              </a:highlight>
              <a:latin typeface="Arial"/>
              <a:ea typeface="Arial"/>
              <a:cs typeface="Arial"/>
              <a:sym typeface="Arial"/>
            </a:endParaRPr>
          </a:p>
          <a:p>
            <a:pPr lvl="0" rt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How To Define</a:t>
            </a:r>
          </a:p>
        </p:txBody>
      </p:sp>
      <p:sp>
        <p:nvSpPr>
          <p:cNvPr id="188" name="Shape 188"/>
          <p:cNvSpPr txBox="1"/>
          <p:nvPr/>
        </p:nvSpPr>
        <p:spPr>
          <a:xfrm>
            <a:off x="311700" y="1093850"/>
            <a:ext cx="8396400" cy="2795350"/>
          </a:xfrm>
          <a:prstGeom prst="rect">
            <a:avLst/>
          </a:prstGeom>
          <a:noFill/>
          <a:ln>
            <a:noFill/>
          </a:ln>
        </p:spPr>
        <p:txBody>
          <a:bodyPr lIns="91425" tIns="91425" rIns="91425" bIns="91425" anchor="ctr" anchorCtr="0">
            <a:noAutofit/>
          </a:bodyPr>
          <a:lstStyle/>
          <a:p>
            <a:pPr marL="457200" lvl="0" indent="-342900" rtl="0">
              <a:spcBef>
                <a:spcPts val="0"/>
              </a:spcBef>
              <a:buClr>
                <a:srgbClr val="616161"/>
              </a:buClr>
              <a:buSzPct val="100000"/>
              <a:buFont typeface="Arial" charset="0"/>
              <a:buChar char="•"/>
            </a:pPr>
            <a:r>
              <a:rPr lang="en" sz="1800" b="1" dirty="0">
                <a:solidFill>
                  <a:srgbClr val="616161"/>
                </a:solidFill>
                <a:latin typeface="Source Code Pro"/>
                <a:ea typeface="Source Code Pro"/>
                <a:cs typeface="Source Code Pro"/>
                <a:sym typeface="Source Code Pro"/>
              </a:rPr>
              <a:t>Organize.</a:t>
            </a:r>
          </a:p>
          <a:p>
            <a:pPr marL="914400" lvl="1" indent="-342900" rtl="0">
              <a:spcBef>
                <a:spcPts val="0"/>
              </a:spcBef>
              <a:buClr>
                <a:srgbClr val="616161"/>
              </a:buClr>
              <a:buSzPct val="100000"/>
              <a:buFont typeface="Arial" charset="0"/>
              <a:buChar char="•"/>
            </a:pPr>
            <a:r>
              <a:rPr lang="en" sz="1800" dirty="0">
                <a:solidFill>
                  <a:srgbClr val="616161"/>
                </a:solidFill>
                <a:latin typeface="Source Code Pro"/>
                <a:ea typeface="Source Code Pro"/>
                <a:cs typeface="Source Code Pro"/>
                <a:sym typeface="Source Code Pro"/>
              </a:rPr>
              <a:t>Reflect on all of the information you discovered</a:t>
            </a:r>
          </a:p>
          <a:p>
            <a:pPr marL="457200" lvl="0" indent="-342900" rtl="0">
              <a:spcBef>
                <a:spcPts val="0"/>
              </a:spcBef>
              <a:buClr>
                <a:srgbClr val="616161"/>
              </a:buClr>
              <a:buSzPct val="100000"/>
              <a:buFont typeface="Arial" charset="0"/>
              <a:buChar char="•"/>
            </a:pPr>
            <a:r>
              <a:rPr lang="en" sz="1800" b="1" dirty="0">
                <a:solidFill>
                  <a:srgbClr val="616161"/>
                </a:solidFill>
                <a:latin typeface="Source Code Pro"/>
                <a:ea typeface="Source Code Pro"/>
                <a:cs typeface="Source Code Pro"/>
                <a:sym typeface="Source Code Pro"/>
              </a:rPr>
              <a:t>Synthesize.</a:t>
            </a:r>
          </a:p>
          <a:p>
            <a:pPr marL="914400" lvl="1" indent="-342900" rtl="0">
              <a:spcBef>
                <a:spcPts val="0"/>
              </a:spcBef>
              <a:buClr>
                <a:srgbClr val="616161"/>
              </a:buClr>
              <a:buSzPct val="100000"/>
              <a:buFont typeface="Arial" charset="0"/>
              <a:buChar char="•"/>
            </a:pPr>
            <a:r>
              <a:rPr lang="en" sz="1800" dirty="0">
                <a:solidFill>
                  <a:srgbClr val="616161"/>
                </a:solidFill>
                <a:latin typeface="Source Code Pro"/>
                <a:ea typeface="Source Code Pro"/>
                <a:cs typeface="Source Code Pro"/>
                <a:sym typeface="Source Code Pro"/>
              </a:rPr>
              <a:t>What are the common themes you discovered in the Empathize Stage?</a:t>
            </a:r>
          </a:p>
          <a:p>
            <a:pPr marL="457200" lvl="0" indent="-342900" rtl="0">
              <a:spcBef>
                <a:spcPts val="0"/>
              </a:spcBef>
              <a:buClr>
                <a:srgbClr val="616161"/>
              </a:buClr>
              <a:buSzPct val="100000"/>
              <a:buFont typeface="Arial" charset="0"/>
              <a:buChar char="•"/>
            </a:pPr>
            <a:r>
              <a:rPr lang="en" sz="1800" b="1" dirty="0">
                <a:solidFill>
                  <a:srgbClr val="616161"/>
                </a:solidFill>
                <a:latin typeface="Source Code Pro"/>
                <a:ea typeface="Source Code Pro"/>
                <a:cs typeface="Source Code Pro"/>
                <a:sym typeface="Source Code Pro"/>
              </a:rPr>
              <a:t>Make Sense of the Data.</a:t>
            </a:r>
          </a:p>
          <a:p>
            <a:pPr marL="971550" lvl="1" indent="-285750" rtl="0">
              <a:spcBef>
                <a:spcPts val="0"/>
              </a:spcBef>
              <a:buClr>
                <a:srgbClr val="616161"/>
              </a:buClr>
              <a:buFont typeface="Arial" charset="0"/>
              <a:buChar char="•"/>
            </a:pPr>
            <a:r>
              <a:rPr lang="en" sz="1800" dirty="0">
                <a:solidFill>
                  <a:srgbClr val="616161"/>
                </a:solidFill>
                <a:latin typeface="Source Code Pro"/>
                <a:ea typeface="Source Code Pro"/>
                <a:cs typeface="Source Code Pro"/>
                <a:sym typeface="Source Code Pro"/>
              </a:rPr>
              <a:t>What are the core problems/challenges you identified? </a:t>
            </a:r>
          </a:p>
          <a:p>
            <a:pPr marL="971550" lvl="1" indent="-285750" rtl="0">
              <a:spcBef>
                <a:spcPts val="0"/>
              </a:spcBef>
              <a:buClr>
                <a:srgbClr val="616161"/>
              </a:buClr>
              <a:buFont typeface="Arial" charset="0"/>
              <a:buChar char="•"/>
            </a:pPr>
            <a:r>
              <a:rPr lang="en" sz="1800" dirty="0">
                <a:solidFill>
                  <a:srgbClr val="616161"/>
                </a:solidFill>
                <a:latin typeface="Source Code Pro"/>
                <a:ea typeface="Source Code Pro"/>
                <a:cs typeface="Source Code Pro"/>
                <a:sym typeface="Source Code Pro"/>
              </a:rPr>
              <a:t>What surprised you?</a:t>
            </a:r>
          </a:p>
          <a:p>
            <a:pPr marL="457200" lvl="0" indent="-342900" rtl="0">
              <a:spcBef>
                <a:spcPts val="0"/>
              </a:spcBef>
              <a:buClr>
                <a:srgbClr val="616161"/>
              </a:buClr>
              <a:buSzPct val="100000"/>
              <a:buFont typeface="Arial" charset="0"/>
              <a:buChar char="•"/>
            </a:pPr>
            <a:r>
              <a:rPr lang="en" sz="1800" b="1" dirty="0">
                <a:solidFill>
                  <a:srgbClr val="616161"/>
                </a:solidFill>
                <a:latin typeface="Source Code Pro"/>
                <a:ea typeface="Source Code Pro"/>
                <a:cs typeface="Source Code Pro"/>
                <a:sym typeface="Source Code Pro"/>
              </a:rPr>
              <a:t>Narrow information down to a “How Might We” statement</a:t>
            </a:r>
            <a:r>
              <a:rPr lang="en" sz="1800" dirty="0">
                <a:solidFill>
                  <a:srgbClr val="616161"/>
                </a:solidFill>
                <a:latin typeface="Source Code Pro"/>
                <a:ea typeface="Source Code Pro"/>
                <a:cs typeface="Source Code Pro"/>
                <a:sym typeface="Source Code Pro"/>
              </a:rPr>
              <a: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descr="vosLED-Bulb-Vosla-1.jpg"/>
          <p:cNvPicPr preferRelativeResize="0"/>
          <p:nvPr/>
        </p:nvPicPr>
        <p:blipFill rotWithShape="1">
          <a:blip r:embed="rId3">
            <a:alphaModFix/>
          </a:blip>
          <a:srcRect l="28427" r="28740"/>
          <a:stretch/>
        </p:blipFill>
        <p:spPr>
          <a:xfrm>
            <a:off x="7389025" y="-37875"/>
            <a:ext cx="1579774" cy="2482474"/>
          </a:xfrm>
          <a:prstGeom prst="rect">
            <a:avLst/>
          </a:prstGeom>
          <a:noFill/>
          <a:ln>
            <a:noFill/>
          </a:ln>
        </p:spPr>
      </p:pic>
      <p:sp>
        <p:nvSpPr>
          <p:cNvPr id="194" name="Shape 194"/>
          <p:cNvSpPr txBox="1">
            <a:spLocks noGrp="1"/>
          </p:cNvSpPr>
          <p:nvPr>
            <p:ph type="title"/>
          </p:nvPr>
        </p:nvSpPr>
        <p:spPr>
          <a:xfrm>
            <a:off x="311700" y="1183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Define - needs statement</a:t>
            </a:r>
          </a:p>
        </p:txBody>
      </p:sp>
      <p:pic>
        <p:nvPicPr>
          <p:cNvPr id="195" name="Shape 195"/>
          <p:cNvPicPr preferRelativeResize="0"/>
          <p:nvPr/>
        </p:nvPicPr>
        <p:blipFill>
          <a:blip r:embed="rId4">
            <a:alphaModFix/>
          </a:blip>
          <a:stretch>
            <a:fillRect/>
          </a:stretch>
        </p:blipFill>
        <p:spPr>
          <a:xfrm>
            <a:off x="1292300" y="1002750"/>
            <a:ext cx="5875361" cy="3919349"/>
          </a:xfrm>
          <a:prstGeom prst="rect">
            <a:avLst/>
          </a:prstGeom>
          <a:noFill/>
          <a:ln>
            <a:noFill/>
          </a:ln>
        </p:spPr>
      </p:pic>
      <p:sp>
        <p:nvSpPr>
          <p:cNvPr id="196" name="Shape 196"/>
          <p:cNvSpPr txBox="1"/>
          <p:nvPr/>
        </p:nvSpPr>
        <p:spPr>
          <a:xfrm>
            <a:off x="1445750" y="2020325"/>
            <a:ext cx="1579800" cy="1584600"/>
          </a:xfrm>
          <a:prstGeom prst="rect">
            <a:avLst/>
          </a:prstGeom>
          <a:noFill/>
          <a:ln>
            <a:noFill/>
          </a:ln>
        </p:spPr>
        <p:txBody>
          <a:bodyPr lIns="91425" tIns="91425" rIns="91425" bIns="91425" anchor="t" anchorCtr="0">
            <a:noAutofit/>
          </a:bodyPr>
          <a:lstStyle/>
          <a:p>
            <a:pPr lvl="0">
              <a:spcBef>
                <a:spcPts val="0"/>
              </a:spcBef>
              <a:buNone/>
            </a:pPr>
            <a:r>
              <a:rPr lang="en"/>
              <a:t>As many users as possible.</a:t>
            </a:r>
          </a:p>
          <a:p>
            <a:pPr lvl="0">
              <a:spcBef>
                <a:spcPts val="0"/>
              </a:spcBef>
              <a:buNone/>
            </a:pPr>
            <a:r>
              <a:rPr lang="en"/>
              <a:t>Be SPECIFIC</a:t>
            </a:r>
          </a:p>
        </p:txBody>
      </p:sp>
      <p:sp>
        <p:nvSpPr>
          <p:cNvPr id="197" name="Shape 197"/>
          <p:cNvSpPr txBox="1"/>
          <p:nvPr/>
        </p:nvSpPr>
        <p:spPr>
          <a:xfrm>
            <a:off x="3225100" y="2020325"/>
            <a:ext cx="1946100" cy="1204800"/>
          </a:xfrm>
          <a:prstGeom prst="rect">
            <a:avLst/>
          </a:prstGeom>
          <a:noFill/>
          <a:ln>
            <a:noFill/>
          </a:ln>
        </p:spPr>
        <p:txBody>
          <a:bodyPr lIns="91425" tIns="91425" rIns="91425" bIns="91425" anchor="t" anchorCtr="0">
            <a:noAutofit/>
          </a:bodyPr>
          <a:lstStyle/>
          <a:p>
            <a:pPr lvl="0">
              <a:spcBef>
                <a:spcPts val="0"/>
              </a:spcBef>
              <a:buNone/>
            </a:pPr>
            <a:r>
              <a:rPr lang="en"/>
              <a:t>Verbs (activities and desires with which your user could use help)</a:t>
            </a:r>
          </a:p>
          <a:p>
            <a:pPr lvl="0">
              <a:spcBef>
                <a:spcPts val="0"/>
              </a:spcBef>
              <a:buNone/>
            </a:pPr>
            <a:r>
              <a:rPr lang="en"/>
              <a:t>NOT nouns (solutions)</a:t>
            </a:r>
          </a:p>
        </p:txBody>
      </p:sp>
      <p:sp>
        <p:nvSpPr>
          <p:cNvPr id="198" name="Shape 198"/>
          <p:cNvSpPr txBox="1"/>
          <p:nvPr/>
        </p:nvSpPr>
        <p:spPr>
          <a:xfrm>
            <a:off x="5370750" y="2020325"/>
            <a:ext cx="2502300" cy="2283600"/>
          </a:xfrm>
          <a:prstGeom prst="rect">
            <a:avLst/>
          </a:prstGeom>
          <a:noFill/>
          <a:ln>
            <a:noFill/>
          </a:ln>
        </p:spPr>
        <p:txBody>
          <a:bodyPr lIns="91425" tIns="91425" rIns="91425" bIns="91425" anchor="t" anchorCtr="0">
            <a:noAutofit/>
          </a:bodyPr>
          <a:lstStyle/>
          <a:p>
            <a:pPr lvl="0">
              <a:spcBef>
                <a:spcPts val="0"/>
              </a:spcBef>
              <a:buNone/>
            </a:pPr>
            <a:r>
              <a:rPr lang="en"/>
              <a:t>Observation + Intuition</a:t>
            </a:r>
          </a:p>
          <a:p>
            <a:pPr lvl="0">
              <a:spcBef>
                <a:spcPts val="0"/>
              </a:spcBef>
              <a:buNone/>
            </a:pPr>
            <a:r>
              <a:rPr lang="en"/>
              <a:t>A remarkable realization</a:t>
            </a:r>
          </a:p>
          <a:p>
            <a:pPr lvl="0">
              <a:spcBef>
                <a:spcPts val="0"/>
              </a:spcBef>
              <a:buNone/>
            </a:pPr>
            <a:r>
              <a:rPr lang="en"/>
              <a:t>Might grown from contradiction between user experiences</a:t>
            </a:r>
          </a:p>
          <a:p>
            <a:pPr lvl="0">
              <a:spcBef>
                <a:spcPts val="0"/>
              </a:spcBef>
              <a:buNone/>
            </a:pPr>
            <a:r>
              <a:rPr lang="en"/>
              <a:t>Ask yourself “WHY” when you notice something unusual</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1183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Define - needs statement</a:t>
            </a:r>
          </a:p>
        </p:txBody>
      </p:sp>
      <p:sp>
        <p:nvSpPr>
          <p:cNvPr id="204" name="Shape 204"/>
          <p:cNvSpPr txBox="1"/>
          <p:nvPr/>
        </p:nvSpPr>
        <p:spPr>
          <a:xfrm>
            <a:off x="311700" y="919350"/>
            <a:ext cx="6728400" cy="21408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rgbClr val="616161"/>
              </a:buClr>
              <a:buSzPct val="100000"/>
              <a:buFont typeface="Source Code Pro"/>
            </a:pPr>
            <a:r>
              <a:rPr lang="en" sz="1800" b="1" dirty="0">
                <a:solidFill>
                  <a:srgbClr val="616161"/>
                </a:solidFill>
                <a:latin typeface="Source Code Pro"/>
                <a:ea typeface="Source Code Pro"/>
                <a:cs typeface="Source Code Pro"/>
                <a:sym typeface="Source Code Pro"/>
              </a:rPr>
              <a:t>Needs </a:t>
            </a:r>
            <a:r>
              <a:rPr lang="en" sz="1800" b="1" dirty="0" smtClean="0">
                <a:solidFill>
                  <a:srgbClr val="616161"/>
                </a:solidFill>
                <a:latin typeface="Source Code Pro"/>
                <a:ea typeface="Source Code Pro"/>
                <a:cs typeface="Source Code Pro"/>
                <a:sym typeface="Source Code Pro"/>
              </a:rPr>
              <a:t>Statement.</a:t>
            </a:r>
            <a:endParaRPr lang="en-US" sz="1800" b="1" dirty="0" smtClean="0">
              <a:solidFill>
                <a:srgbClr val="616161"/>
              </a:solidFill>
              <a:latin typeface="Source Code Pro"/>
              <a:ea typeface="Source Code Pro"/>
              <a:cs typeface="Source Code Pro"/>
              <a:sym typeface="Source Code Pro"/>
            </a:endParaRPr>
          </a:p>
          <a:p>
            <a:pPr marL="457200" lvl="0" indent="-342900" rtl="0">
              <a:lnSpc>
                <a:spcPct val="115000"/>
              </a:lnSpc>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Human Centered</a:t>
            </a:r>
            <a:r>
              <a:rPr lang="en-US" sz="1800" dirty="0" smtClean="0">
                <a:solidFill>
                  <a:srgbClr val="616161"/>
                </a:solidFill>
                <a:latin typeface="Source Code Pro"/>
                <a:ea typeface="Source Code Pro"/>
                <a:cs typeface="Source Code Pro"/>
                <a:sym typeface="Source Code Pro"/>
              </a:rPr>
              <a:t>.</a:t>
            </a:r>
          </a:p>
          <a:p>
            <a:pPr marL="457200" lvl="0" indent="-342900" rtl="0">
              <a:lnSpc>
                <a:spcPct val="115000"/>
              </a:lnSpc>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Broad </a:t>
            </a:r>
            <a:r>
              <a:rPr lang="en" sz="1800" dirty="0">
                <a:solidFill>
                  <a:srgbClr val="616161"/>
                </a:solidFill>
                <a:latin typeface="Source Code Pro"/>
                <a:ea typeface="Source Code Pro"/>
                <a:cs typeface="Source Code Pro"/>
                <a:sym typeface="Source Code Pro"/>
              </a:rPr>
              <a:t>enough for creative </a:t>
            </a:r>
            <a:r>
              <a:rPr lang="en" sz="1800" dirty="0" smtClean="0">
                <a:solidFill>
                  <a:srgbClr val="616161"/>
                </a:solidFill>
                <a:latin typeface="Source Code Pro"/>
                <a:ea typeface="Source Code Pro"/>
                <a:cs typeface="Source Code Pro"/>
                <a:sym typeface="Source Code Pro"/>
              </a:rPr>
              <a:t>freedom.</a:t>
            </a:r>
            <a:endParaRPr lang="en-US" sz="1800" dirty="0" smtClean="0">
              <a:solidFill>
                <a:srgbClr val="616161"/>
              </a:solidFill>
              <a:latin typeface="Source Code Pro"/>
              <a:ea typeface="Source Code Pro"/>
              <a:cs typeface="Source Code Pro"/>
              <a:sym typeface="Source Code Pro"/>
            </a:endParaRPr>
          </a:p>
          <a:p>
            <a:pPr marL="457200" lvl="0" indent="-342900" rtl="0">
              <a:lnSpc>
                <a:spcPct val="115000"/>
              </a:lnSpc>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Narrow </a:t>
            </a:r>
            <a:r>
              <a:rPr lang="en" sz="1800" dirty="0">
                <a:solidFill>
                  <a:srgbClr val="616161"/>
                </a:solidFill>
                <a:latin typeface="Source Code Pro"/>
                <a:ea typeface="Source Code Pro"/>
                <a:cs typeface="Source Code Pro"/>
                <a:sym typeface="Source Code Pro"/>
              </a:rPr>
              <a:t>enough to make it manageable.</a:t>
            </a:r>
          </a:p>
        </p:txBody>
      </p:sp>
      <p:pic>
        <p:nvPicPr>
          <p:cNvPr id="205" name="Shape 205" descr="Screenshot 2016-08-18 10.20.43.png"/>
          <p:cNvPicPr preferRelativeResize="0"/>
          <p:nvPr/>
        </p:nvPicPr>
        <p:blipFill rotWithShape="1">
          <a:blip r:embed="rId3">
            <a:alphaModFix/>
          </a:blip>
          <a:srcRect t="32727"/>
          <a:stretch/>
        </p:blipFill>
        <p:spPr>
          <a:xfrm>
            <a:off x="1390150" y="2375050"/>
            <a:ext cx="4698651" cy="1699700"/>
          </a:xfrm>
          <a:prstGeom prst="rect">
            <a:avLst/>
          </a:prstGeom>
          <a:noFill/>
          <a:ln>
            <a:noFill/>
          </a:ln>
        </p:spPr>
      </p:pic>
      <p:sp>
        <p:nvSpPr>
          <p:cNvPr id="206" name="Shape 206"/>
          <p:cNvSpPr txBox="1"/>
          <p:nvPr/>
        </p:nvSpPr>
        <p:spPr>
          <a:xfrm>
            <a:off x="311700" y="4216875"/>
            <a:ext cx="7036200" cy="565200"/>
          </a:xfrm>
          <a:prstGeom prst="rect">
            <a:avLst/>
          </a:prstGeom>
          <a:noFill/>
          <a:ln>
            <a:noFill/>
          </a:ln>
        </p:spPr>
        <p:txBody>
          <a:bodyPr lIns="91425" tIns="91425" rIns="91425" bIns="91425" anchor="t" anchorCtr="0">
            <a:noAutofit/>
          </a:bodyPr>
          <a:lstStyle/>
          <a:p>
            <a:pPr marL="457200" lvl="0" indent="-342900">
              <a:spcBef>
                <a:spcPts val="0"/>
              </a:spcBef>
              <a:buSzPct val="100000"/>
              <a:buFont typeface="Source Code Pro"/>
              <a:buChar char="●"/>
            </a:pPr>
            <a:r>
              <a:rPr lang="en" sz="1800" b="1" dirty="0">
                <a:latin typeface="Source Code Pro"/>
                <a:ea typeface="Source Code Pro"/>
                <a:cs typeface="Source Code Pro"/>
                <a:sym typeface="Source Code Pro"/>
              </a:rPr>
              <a:t>“How Might We…” statement!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dirty="0">
                <a:latin typeface="Amatic" panose="02000803000000000000" pitchFamily="2" charset="0"/>
                <a:ea typeface="Comic Sans MS"/>
                <a:cs typeface="Comic Sans MS"/>
                <a:sym typeface="Comic Sans MS"/>
              </a:rPr>
              <a:t>Welcome!</a:t>
            </a:r>
          </a:p>
        </p:txBody>
      </p:sp>
      <p:sp>
        <p:nvSpPr>
          <p:cNvPr id="77" name="Shape 77"/>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lnSpc>
                <a:spcPct val="150000"/>
              </a:lnSpc>
              <a:spcBef>
                <a:spcPts val="0"/>
              </a:spcBef>
              <a:spcAft>
                <a:spcPts val="0"/>
              </a:spcAft>
              <a:buFont typeface="Arial" charset="0"/>
              <a:buChar char="•"/>
            </a:pPr>
            <a:r>
              <a:rPr lang="en" dirty="0" smtClean="0">
                <a:latin typeface="Source Code Pro" panose="020B0604020202020204" charset="0"/>
              </a:rPr>
              <a:t>Introductions</a:t>
            </a:r>
            <a:endParaRPr lang="en-US" dirty="0" smtClean="0">
              <a:latin typeface="Source Code Pro" panose="020B0604020202020204" charset="0"/>
            </a:endParaRPr>
          </a:p>
          <a:p>
            <a:pPr marL="514350" lvl="0" indent="-285750" rtl="0">
              <a:lnSpc>
                <a:spcPct val="150000"/>
              </a:lnSpc>
              <a:spcBef>
                <a:spcPts val="0"/>
              </a:spcBef>
              <a:spcAft>
                <a:spcPts val="0"/>
              </a:spcAft>
              <a:buFont typeface="Arial" charset="0"/>
              <a:buChar char="•"/>
            </a:pPr>
            <a:r>
              <a:rPr lang="en" dirty="0" err="1" smtClean="0">
                <a:latin typeface="Source Code Pro" panose="020B0604020202020204" charset="0"/>
              </a:rPr>
              <a:t>Cranbrook</a:t>
            </a:r>
            <a:r>
              <a:rPr lang="en" dirty="0" smtClean="0">
                <a:latin typeface="Source Code Pro" panose="020B0604020202020204" charset="0"/>
              </a:rPr>
              <a:t> </a:t>
            </a:r>
            <a:r>
              <a:rPr lang="en" dirty="0">
                <a:latin typeface="Source Code Pro" panose="020B0604020202020204" charset="0"/>
              </a:rPr>
              <a:t>MIT Collaboration</a:t>
            </a:r>
          </a:p>
          <a:p>
            <a:pPr marL="514350" lvl="0" indent="-285750" rtl="0">
              <a:lnSpc>
                <a:spcPct val="150000"/>
              </a:lnSpc>
              <a:spcBef>
                <a:spcPts val="0"/>
              </a:spcBef>
              <a:spcAft>
                <a:spcPts val="0"/>
              </a:spcAft>
              <a:buFont typeface="Arial" charset="0"/>
              <a:buChar char="•"/>
            </a:pPr>
            <a:r>
              <a:rPr lang="en" dirty="0">
                <a:latin typeface="Source Code Pro" panose="020B0604020202020204" charset="0"/>
              </a:rPr>
              <a:t>Workshop Overview</a:t>
            </a:r>
          </a:p>
          <a:p>
            <a:pPr marL="971550" lvl="1" indent="-285750" rtl="0">
              <a:lnSpc>
                <a:spcPct val="150000"/>
              </a:lnSpc>
              <a:spcBef>
                <a:spcPts val="0"/>
              </a:spcBef>
              <a:spcAft>
                <a:spcPts val="0"/>
              </a:spcAft>
              <a:buFont typeface="Arial" charset="0"/>
              <a:buChar char="•"/>
            </a:pPr>
            <a:r>
              <a:rPr lang="en" sz="1800" dirty="0">
                <a:latin typeface="Source Code Pro" panose="020B0604020202020204" charset="0"/>
              </a:rPr>
              <a:t>Fast Paced!</a:t>
            </a:r>
          </a:p>
          <a:p>
            <a:pPr marL="971550" lvl="1" indent="-285750" rtl="0">
              <a:lnSpc>
                <a:spcPct val="150000"/>
              </a:lnSpc>
              <a:spcBef>
                <a:spcPts val="0"/>
              </a:spcBef>
              <a:spcAft>
                <a:spcPts val="0"/>
              </a:spcAft>
              <a:buFont typeface="Arial" charset="0"/>
              <a:buChar char="•"/>
            </a:pPr>
            <a:r>
              <a:rPr lang="en" sz="1800" dirty="0">
                <a:latin typeface="Source Code Pro" panose="020B0604020202020204" charset="0"/>
              </a:rPr>
              <a:t>Introduction to Design Thinking</a:t>
            </a:r>
          </a:p>
          <a:p>
            <a:pPr marL="971550" lvl="1" indent="-285750" rtl="0">
              <a:lnSpc>
                <a:spcPct val="150000"/>
              </a:lnSpc>
              <a:spcBef>
                <a:spcPts val="0"/>
              </a:spcBef>
              <a:spcAft>
                <a:spcPts val="0"/>
              </a:spcAft>
              <a:buFont typeface="Arial" charset="0"/>
              <a:buChar char="•"/>
            </a:pPr>
            <a:r>
              <a:rPr lang="en" sz="1800" dirty="0">
                <a:latin typeface="Source Code Pro" panose="020B0604020202020204" charset="0"/>
              </a:rPr>
              <a:t>Doing Design Thinking</a:t>
            </a:r>
          </a:p>
          <a:p>
            <a:pPr marL="514350" lvl="0" indent="-285750" rtl="0">
              <a:lnSpc>
                <a:spcPct val="150000"/>
              </a:lnSpc>
              <a:spcBef>
                <a:spcPts val="0"/>
              </a:spcBef>
              <a:spcAft>
                <a:spcPts val="0"/>
              </a:spcAft>
              <a:buFont typeface="Arial" charset="0"/>
              <a:buChar char="•"/>
            </a:pPr>
            <a:r>
              <a:rPr lang="en" dirty="0">
                <a:latin typeface="Source Code Pro" panose="020B0604020202020204" charset="0"/>
              </a:rPr>
              <a:t>All in 3 hours!</a:t>
            </a:r>
          </a:p>
        </p:txBody>
      </p:sp>
      <p:pic>
        <p:nvPicPr>
          <p:cNvPr id="78" name="Shape 78" descr="welcome-members.jpg"/>
          <p:cNvPicPr preferRelativeResize="0"/>
          <p:nvPr/>
        </p:nvPicPr>
        <p:blipFill>
          <a:blip r:embed="rId3">
            <a:alphaModFix/>
          </a:blip>
          <a:stretch>
            <a:fillRect/>
          </a:stretch>
        </p:blipFill>
        <p:spPr>
          <a:xfrm>
            <a:off x="5238750" y="2352662"/>
            <a:ext cx="3905250" cy="2790825"/>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2745387" y="776275"/>
            <a:ext cx="3248025" cy="3590925"/>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Stage 3: Imagine</a:t>
            </a:r>
          </a:p>
        </p:txBody>
      </p:sp>
      <p:sp>
        <p:nvSpPr>
          <p:cNvPr id="217" name="Shape 217"/>
          <p:cNvSpPr txBox="1">
            <a:spLocks noGrp="1"/>
          </p:cNvSpPr>
          <p:nvPr>
            <p:ph type="body" idx="1"/>
          </p:nvPr>
        </p:nvSpPr>
        <p:spPr>
          <a:xfrm>
            <a:off x="4457000" y="1202225"/>
            <a:ext cx="4587000" cy="31611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charset="0"/>
              <a:buChar char="•"/>
            </a:pPr>
            <a:r>
              <a:rPr lang="en" dirty="0"/>
              <a:t>What is the imagine stage?</a:t>
            </a:r>
          </a:p>
          <a:p>
            <a:pPr marL="514350" lvl="0" indent="-285750" rtl="0">
              <a:lnSpc>
                <a:spcPct val="100000"/>
              </a:lnSpc>
              <a:spcBef>
                <a:spcPts val="0"/>
              </a:spcBef>
              <a:spcAft>
                <a:spcPts val="0"/>
              </a:spcAft>
              <a:buFont typeface="Arial" charset="0"/>
              <a:buChar char="•"/>
            </a:pPr>
            <a:r>
              <a:rPr lang="en" dirty="0"/>
              <a:t>Visual Thinking</a:t>
            </a:r>
          </a:p>
          <a:p>
            <a:pPr marL="514350" lvl="0" indent="-285750" rtl="0">
              <a:lnSpc>
                <a:spcPct val="100000"/>
              </a:lnSpc>
              <a:spcBef>
                <a:spcPts val="0"/>
              </a:spcBef>
              <a:spcAft>
                <a:spcPts val="0"/>
              </a:spcAft>
              <a:buFont typeface="Arial" charset="0"/>
              <a:buChar char="•"/>
            </a:pPr>
            <a:r>
              <a:rPr lang="en" dirty="0"/>
              <a:t>Brainstorming</a:t>
            </a:r>
          </a:p>
        </p:txBody>
      </p:sp>
      <p:pic>
        <p:nvPicPr>
          <p:cNvPr id="218" name="Shape 218"/>
          <p:cNvPicPr preferRelativeResize="0"/>
          <p:nvPr/>
        </p:nvPicPr>
        <p:blipFill rotWithShape="1">
          <a:blip r:embed="rId3">
            <a:alphaModFix/>
          </a:blip>
          <a:srcRect t="6570" b="5825"/>
          <a:stretch/>
        </p:blipFill>
        <p:spPr>
          <a:xfrm>
            <a:off x="180200" y="1142412"/>
            <a:ext cx="3744850" cy="3280725"/>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3000">
                <a:latin typeface="Comic Sans MS"/>
                <a:ea typeface="Comic Sans MS"/>
                <a:cs typeface="Comic Sans MS"/>
                <a:sym typeface="Comic Sans MS"/>
              </a:rPr>
              <a:t>What is the Imagine Stage?</a:t>
            </a:r>
          </a:p>
        </p:txBody>
      </p:sp>
      <p:sp>
        <p:nvSpPr>
          <p:cNvPr id="224" name="Shape 224"/>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spcBef>
                <a:spcPts val="0"/>
              </a:spcBef>
              <a:spcAft>
                <a:spcPts val="0"/>
              </a:spcAft>
              <a:buClr>
                <a:srgbClr val="616161"/>
              </a:buClr>
              <a:buFont typeface="Arial" charset="0"/>
              <a:buChar char="•"/>
            </a:pPr>
            <a:r>
              <a:rPr lang="en" dirty="0">
                <a:solidFill>
                  <a:srgbClr val="616161"/>
                </a:solidFill>
              </a:rPr>
              <a:t>Get creative!</a:t>
            </a:r>
          </a:p>
          <a:p>
            <a:pPr marL="514350" lvl="0" indent="-285750" rtl="0">
              <a:spcBef>
                <a:spcPts val="0"/>
              </a:spcBef>
              <a:spcAft>
                <a:spcPts val="0"/>
              </a:spcAft>
              <a:buClr>
                <a:srgbClr val="616161"/>
              </a:buClr>
              <a:buFont typeface="Arial" charset="0"/>
              <a:buChar char="•"/>
            </a:pPr>
            <a:r>
              <a:rPr lang="en" dirty="0">
                <a:solidFill>
                  <a:srgbClr val="616161"/>
                </a:solidFill>
                <a:highlight>
                  <a:srgbClr val="FFFFFF"/>
                </a:highlight>
              </a:rPr>
              <a:t>Quantity over quality (generate as many ideas as possible).</a:t>
            </a:r>
          </a:p>
          <a:p>
            <a:pPr marL="514350" lvl="0" indent="-285750" rtl="0">
              <a:spcBef>
                <a:spcPts val="0"/>
              </a:spcBef>
              <a:spcAft>
                <a:spcPts val="0"/>
              </a:spcAft>
              <a:buFont typeface="Arial" charset="0"/>
              <a:buChar char="•"/>
            </a:pPr>
            <a:r>
              <a:rPr lang="en" dirty="0"/>
              <a:t>Defer Judgement or criticism.</a:t>
            </a:r>
          </a:p>
          <a:p>
            <a:pPr marL="514350" lvl="0" indent="-285750" rtl="0">
              <a:spcBef>
                <a:spcPts val="0"/>
              </a:spcBef>
              <a:spcAft>
                <a:spcPts val="0"/>
              </a:spcAft>
              <a:buFont typeface="Arial" charset="0"/>
              <a:buChar char="•"/>
            </a:pPr>
            <a:r>
              <a:rPr lang="en" dirty="0"/>
              <a:t>Encourage weird, wacky and wild ideas.</a:t>
            </a:r>
          </a:p>
          <a:p>
            <a:pPr marL="514350" lvl="0" indent="-285750" rtl="0">
              <a:spcBef>
                <a:spcPts val="0"/>
              </a:spcBef>
              <a:spcAft>
                <a:spcPts val="0"/>
              </a:spcAft>
              <a:buFont typeface="Arial" charset="0"/>
              <a:buChar char="•"/>
            </a:pPr>
            <a:r>
              <a:rPr lang="en" dirty="0"/>
              <a:t>Build off of each other.</a:t>
            </a:r>
          </a:p>
          <a:p>
            <a:pPr marL="514350" lvl="0" indent="-285750" rtl="0">
              <a:spcBef>
                <a:spcPts val="0"/>
              </a:spcBef>
              <a:spcAft>
                <a:spcPts val="0"/>
              </a:spcAft>
              <a:buFont typeface="Arial" charset="0"/>
              <a:buChar char="•"/>
            </a:pPr>
            <a:r>
              <a:rPr lang="en" dirty="0"/>
              <a:t>Stay focused on the topic</a:t>
            </a:r>
          </a:p>
          <a:p>
            <a:pPr marL="514350" lvl="0" indent="-285750" rtl="0">
              <a:spcBef>
                <a:spcPts val="0"/>
              </a:spcBef>
              <a:spcAft>
                <a:spcPts val="0"/>
              </a:spcAft>
              <a:buFont typeface="Arial" charset="0"/>
              <a:buChar char="•"/>
            </a:pPr>
            <a:r>
              <a:rPr lang="en" dirty="0"/>
              <a:t>One conversation at a time.</a:t>
            </a:r>
          </a:p>
          <a:p>
            <a:pPr marL="514350" lvl="0" indent="-285750" rtl="0">
              <a:spcBef>
                <a:spcPts val="0"/>
              </a:spcBef>
              <a:spcAft>
                <a:spcPts val="0"/>
              </a:spcAft>
              <a:buFont typeface="Arial" charset="0"/>
              <a:buChar char="•"/>
            </a:pPr>
            <a:r>
              <a:rPr lang="en" dirty="0"/>
              <a:t>Be visual.</a:t>
            </a:r>
          </a:p>
          <a:p>
            <a:pPr marL="171450" lvl="0" indent="-171450" rtl="0">
              <a:lnSpc>
                <a:spcPct val="146250"/>
              </a:lnSpc>
              <a:spcBef>
                <a:spcPts val="0"/>
              </a:spcBef>
              <a:spcAft>
                <a:spcPts val="0"/>
              </a:spcAft>
              <a:buFont typeface="Arial" charset="0"/>
              <a:buChar char="•"/>
            </a:pPr>
            <a:endParaRPr dirty="0">
              <a:solidFill>
                <a:srgbClr val="616161"/>
              </a:solidFill>
              <a:highlight>
                <a:srgbClr val="FFFFFF"/>
              </a:highlight>
              <a:latin typeface="Arial"/>
              <a:ea typeface="Arial"/>
              <a:cs typeface="Arial"/>
              <a:sym typeface="Arial"/>
            </a:endParaRPr>
          </a:p>
          <a:p>
            <a:pPr lvl="0" rt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How To Imagine</a:t>
            </a:r>
          </a:p>
        </p:txBody>
      </p:sp>
      <p:sp>
        <p:nvSpPr>
          <p:cNvPr id="230" name="Shape 230"/>
          <p:cNvSpPr txBox="1"/>
          <p:nvPr/>
        </p:nvSpPr>
        <p:spPr>
          <a:xfrm>
            <a:off x="311700" y="856784"/>
            <a:ext cx="8396400" cy="2418233"/>
          </a:xfrm>
          <a:prstGeom prst="rect">
            <a:avLst/>
          </a:prstGeom>
          <a:noFill/>
          <a:ln>
            <a:noFill/>
          </a:ln>
        </p:spPr>
        <p:txBody>
          <a:bodyPr lIns="91425" tIns="91425" rIns="91425" bIns="91425" anchor="ctr" anchorCtr="0">
            <a:noAutofit/>
          </a:bodyPr>
          <a:lstStyle/>
          <a:p>
            <a:pPr marL="114300" lvl="0" rtl="0">
              <a:spcBef>
                <a:spcPts val="0"/>
              </a:spcBef>
              <a:buClr>
                <a:srgbClr val="616161"/>
              </a:buClr>
              <a:buSzPct val="100000"/>
            </a:pPr>
            <a:r>
              <a:rPr lang="en" sz="1800" b="1" dirty="0" smtClean="0">
                <a:solidFill>
                  <a:srgbClr val="616161"/>
                </a:solidFill>
                <a:latin typeface="Source Code Pro"/>
                <a:ea typeface="Source Code Pro"/>
                <a:cs typeface="Source Code Pro"/>
                <a:sym typeface="Source Code Pro"/>
              </a:rPr>
              <a:t>Brainstorm!</a:t>
            </a:r>
            <a:endParaRPr lang="en-US" sz="1800" b="1" dirty="0" smtClean="0">
              <a:solidFill>
                <a:srgbClr val="616161"/>
              </a:solidFill>
              <a:latin typeface="Source Code Pro"/>
              <a:ea typeface="Source Code Pro"/>
              <a:cs typeface="Source Code Pro"/>
              <a:sym typeface="Source Code Pro"/>
            </a:endParaRPr>
          </a:p>
          <a:p>
            <a:pPr marL="400050" lvl="0" indent="-28575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Many </a:t>
            </a:r>
            <a:r>
              <a:rPr lang="en" sz="1800" dirty="0">
                <a:solidFill>
                  <a:srgbClr val="616161"/>
                </a:solidFill>
                <a:latin typeface="Source Code Pro"/>
                <a:ea typeface="Source Code Pro"/>
                <a:cs typeface="Source Code Pro"/>
                <a:sym typeface="Source Code Pro"/>
              </a:rPr>
              <a:t>brainstorm </a:t>
            </a:r>
            <a:r>
              <a:rPr lang="en" sz="1800" dirty="0" smtClean="0">
                <a:solidFill>
                  <a:srgbClr val="616161"/>
                </a:solidFill>
                <a:latin typeface="Source Code Pro"/>
                <a:ea typeface="Source Code Pro"/>
                <a:cs typeface="Source Code Pro"/>
                <a:sym typeface="Source Code Pro"/>
              </a:rPr>
              <a:t>techniques.</a:t>
            </a:r>
            <a:endParaRPr lang="en-US" sz="1800" dirty="0" smtClean="0">
              <a:solidFill>
                <a:srgbClr val="616161"/>
              </a:solidFill>
              <a:latin typeface="Source Code Pro"/>
              <a:ea typeface="Source Code Pro"/>
              <a:cs typeface="Source Code Pro"/>
              <a:sym typeface="Source Code Pro"/>
            </a:endParaRPr>
          </a:p>
          <a:p>
            <a:pPr marL="400050" lvl="0" indent="-28575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Generate </a:t>
            </a:r>
            <a:r>
              <a:rPr lang="en" sz="1800" dirty="0">
                <a:solidFill>
                  <a:srgbClr val="616161"/>
                </a:solidFill>
                <a:latin typeface="Source Code Pro"/>
                <a:ea typeface="Source Code Pro"/>
                <a:cs typeface="Source Code Pro"/>
                <a:sym typeface="Source Code Pro"/>
              </a:rPr>
              <a:t>as many ideas as possible.</a:t>
            </a:r>
          </a:p>
          <a:p>
            <a:pPr marL="114300" lvl="0" rtl="0">
              <a:spcBef>
                <a:spcPts val="0"/>
              </a:spcBef>
              <a:buClr>
                <a:srgbClr val="616161"/>
              </a:buClr>
              <a:buSzPct val="100000"/>
            </a:pPr>
            <a:r>
              <a:rPr lang="en" sz="1800" b="1" dirty="0">
                <a:solidFill>
                  <a:srgbClr val="616161"/>
                </a:solidFill>
                <a:latin typeface="Source Code Pro"/>
                <a:ea typeface="Source Code Pro"/>
                <a:cs typeface="Source Code Pro"/>
                <a:sym typeface="Source Code Pro"/>
              </a:rPr>
              <a:t>Step beyond obvious </a:t>
            </a:r>
            <a:r>
              <a:rPr lang="en" sz="1800" b="1" dirty="0" smtClean="0">
                <a:solidFill>
                  <a:srgbClr val="616161"/>
                </a:solidFill>
                <a:latin typeface="Source Code Pro"/>
                <a:ea typeface="Source Code Pro"/>
                <a:cs typeface="Source Code Pro"/>
                <a:sym typeface="Source Code Pro"/>
              </a:rPr>
              <a:t>solutions</a:t>
            </a:r>
            <a:endParaRPr lang="en-US" sz="1800" b="1" dirty="0" smtClean="0">
              <a:solidFill>
                <a:srgbClr val="616161"/>
              </a:solidFill>
              <a:latin typeface="Source Code Pro"/>
              <a:ea typeface="Source Code Pro"/>
              <a:cs typeface="Source Code Pro"/>
              <a:sym typeface="Source Code Pro"/>
            </a:endParaRPr>
          </a:p>
          <a:p>
            <a:pPr marL="400050" lvl="0" indent="-28575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Get </a:t>
            </a:r>
            <a:r>
              <a:rPr lang="en" sz="1800" dirty="0">
                <a:solidFill>
                  <a:srgbClr val="616161"/>
                </a:solidFill>
                <a:latin typeface="Source Code Pro"/>
                <a:ea typeface="Source Code Pro"/>
                <a:cs typeface="Source Code Pro"/>
                <a:sym typeface="Source Code Pro"/>
              </a:rPr>
              <a:t>those obvious solutions out of your </a:t>
            </a:r>
            <a:r>
              <a:rPr lang="en" sz="1800" dirty="0" smtClean="0">
                <a:solidFill>
                  <a:srgbClr val="616161"/>
                </a:solidFill>
                <a:latin typeface="Source Code Pro"/>
                <a:ea typeface="Source Code Pro"/>
                <a:cs typeface="Source Code Pro"/>
                <a:sym typeface="Source Code Pro"/>
              </a:rPr>
              <a:t>head!</a:t>
            </a:r>
            <a:endParaRPr lang="en-US" sz="1800" dirty="0" smtClean="0">
              <a:solidFill>
                <a:srgbClr val="616161"/>
              </a:solidFill>
              <a:latin typeface="Source Code Pro"/>
              <a:ea typeface="Source Code Pro"/>
              <a:cs typeface="Source Code Pro"/>
              <a:sym typeface="Source Code Pro"/>
            </a:endParaRPr>
          </a:p>
          <a:p>
            <a:pPr marL="400050" lvl="0" indent="-28575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Perspectives </a:t>
            </a:r>
            <a:r>
              <a:rPr lang="en" sz="1800" dirty="0">
                <a:solidFill>
                  <a:srgbClr val="616161"/>
                </a:solidFill>
                <a:latin typeface="Source Code Pro"/>
                <a:ea typeface="Source Code Pro"/>
                <a:cs typeface="Source Code Pro"/>
                <a:sym typeface="Source Code Pro"/>
              </a:rPr>
              <a:t>and strength of team members.</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Visual Brainstorming</a:t>
            </a:r>
          </a:p>
        </p:txBody>
      </p:sp>
      <p:sp>
        <p:nvSpPr>
          <p:cNvPr id="236" name="Shape 236"/>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lvl="0">
              <a:spcBef>
                <a:spcPts val="0"/>
              </a:spcBef>
              <a:buNone/>
            </a:pPr>
            <a:endParaRPr/>
          </a:p>
        </p:txBody>
      </p:sp>
      <p:pic>
        <p:nvPicPr>
          <p:cNvPr id="237" name="Shape 237"/>
          <p:cNvPicPr preferRelativeResize="0"/>
          <p:nvPr/>
        </p:nvPicPr>
        <p:blipFill>
          <a:blip r:embed="rId3">
            <a:alphaModFix/>
          </a:blip>
          <a:stretch>
            <a:fillRect/>
          </a:stretch>
        </p:blipFill>
        <p:spPr>
          <a:xfrm>
            <a:off x="1149631" y="1210412"/>
            <a:ext cx="7083518" cy="3788024"/>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t="14951"/>
          <a:stretch/>
        </p:blipFill>
        <p:spPr>
          <a:xfrm>
            <a:off x="311699" y="1293125"/>
            <a:ext cx="4440724" cy="3312825"/>
          </a:xfrm>
          <a:prstGeom prst="rect">
            <a:avLst/>
          </a:prstGeom>
          <a:noFill/>
          <a:ln>
            <a:noFill/>
          </a:ln>
        </p:spPr>
      </p:pic>
      <p:sp>
        <p:nvSpPr>
          <p:cNvPr id="243" name="Shape 2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Visual Brainstorming</a:t>
            </a:r>
          </a:p>
        </p:txBody>
      </p:sp>
      <p:pic>
        <p:nvPicPr>
          <p:cNvPr id="244" name="Shape 244"/>
          <p:cNvPicPr preferRelativeResize="0"/>
          <p:nvPr/>
        </p:nvPicPr>
        <p:blipFill>
          <a:blip r:embed="rId4">
            <a:alphaModFix/>
          </a:blip>
          <a:stretch>
            <a:fillRect/>
          </a:stretch>
        </p:blipFill>
        <p:spPr>
          <a:xfrm>
            <a:off x="5145559" y="1293124"/>
            <a:ext cx="3804440" cy="3501299"/>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How To Imagine</a:t>
            </a:r>
          </a:p>
        </p:txBody>
      </p:sp>
      <p:sp>
        <p:nvSpPr>
          <p:cNvPr id="250" name="Shape 250"/>
          <p:cNvSpPr txBox="1"/>
          <p:nvPr/>
        </p:nvSpPr>
        <p:spPr>
          <a:xfrm>
            <a:off x="311700" y="928541"/>
            <a:ext cx="8396400" cy="2880017"/>
          </a:xfrm>
          <a:prstGeom prst="rect">
            <a:avLst/>
          </a:prstGeom>
          <a:noFill/>
          <a:ln>
            <a:noFill/>
          </a:ln>
        </p:spPr>
        <p:txBody>
          <a:bodyPr lIns="91425" tIns="91425" rIns="91425" bIns="91425" anchor="ctr" anchorCtr="0">
            <a:noAutofit/>
          </a:bodyPr>
          <a:lstStyle/>
          <a:p>
            <a:pPr marL="457200" lvl="0" indent="-342900" rtl="0">
              <a:spcBef>
                <a:spcPts val="0"/>
              </a:spcBef>
              <a:buClr>
                <a:srgbClr val="616161"/>
              </a:buClr>
              <a:buSzPct val="100000"/>
              <a:buFont typeface="Source Code Pro"/>
            </a:pPr>
            <a:r>
              <a:rPr lang="en" sz="1800" b="1" dirty="0" smtClean="0">
                <a:solidFill>
                  <a:srgbClr val="616161"/>
                </a:solidFill>
                <a:latin typeface="Source Code Pro"/>
                <a:ea typeface="Source Code Pro"/>
                <a:cs typeface="Source Code Pro"/>
                <a:sym typeface="Source Code Pro"/>
              </a:rPr>
              <a:t>Brainstorm!</a:t>
            </a:r>
            <a:endParaRPr lang="en-US" sz="1800" b="1" dirty="0" smtClean="0">
              <a:solidFill>
                <a:srgbClr val="616161"/>
              </a:solidFill>
              <a:latin typeface="Source Code Pro"/>
              <a:ea typeface="Source Code Pro"/>
              <a:cs typeface="Source Code Pro"/>
              <a:sym typeface="Source Code Pro"/>
            </a:endParaRPr>
          </a:p>
          <a:p>
            <a:pPr marL="457200" lvl="0" indent="-34290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Many </a:t>
            </a:r>
            <a:r>
              <a:rPr lang="en" sz="1800" dirty="0">
                <a:solidFill>
                  <a:srgbClr val="616161"/>
                </a:solidFill>
                <a:latin typeface="Source Code Pro"/>
                <a:ea typeface="Source Code Pro"/>
                <a:cs typeface="Source Code Pro"/>
                <a:sym typeface="Source Code Pro"/>
              </a:rPr>
              <a:t>brainstorm </a:t>
            </a:r>
            <a:r>
              <a:rPr lang="en" sz="1800" dirty="0" smtClean="0">
                <a:solidFill>
                  <a:srgbClr val="616161"/>
                </a:solidFill>
                <a:latin typeface="Source Code Pro"/>
                <a:ea typeface="Source Code Pro"/>
                <a:cs typeface="Source Code Pro"/>
                <a:sym typeface="Source Code Pro"/>
              </a:rPr>
              <a:t>techniques.</a:t>
            </a:r>
            <a:endParaRPr lang="en-US" sz="1800" dirty="0" smtClean="0">
              <a:solidFill>
                <a:srgbClr val="616161"/>
              </a:solidFill>
              <a:latin typeface="Source Code Pro"/>
              <a:ea typeface="Source Code Pro"/>
              <a:cs typeface="Source Code Pro"/>
              <a:sym typeface="Source Code Pro"/>
            </a:endParaRPr>
          </a:p>
          <a:p>
            <a:pPr marL="457200" lvl="0" indent="-34290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Generate </a:t>
            </a:r>
            <a:r>
              <a:rPr lang="en" sz="1800" dirty="0">
                <a:solidFill>
                  <a:srgbClr val="616161"/>
                </a:solidFill>
                <a:latin typeface="Source Code Pro"/>
                <a:ea typeface="Source Code Pro"/>
                <a:cs typeface="Source Code Pro"/>
                <a:sym typeface="Source Code Pro"/>
              </a:rPr>
              <a:t>as many ideas as possible.</a:t>
            </a:r>
          </a:p>
          <a:p>
            <a:pPr marL="457200" lvl="0" indent="-342900" rtl="0">
              <a:spcBef>
                <a:spcPts val="0"/>
              </a:spcBef>
              <a:buClr>
                <a:srgbClr val="616161"/>
              </a:buClr>
              <a:buSzPct val="100000"/>
              <a:buFont typeface="Source Code Pro"/>
            </a:pPr>
            <a:r>
              <a:rPr lang="en" sz="1800" b="1" dirty="0">
                <a:solidFill>
                  <a:srgbClr val="616161"/>
                </a:solidFill>
                <a:latin typeface="Source Code Pro"/>
                <a:ea typeface="Source Code Pro"/>
                <a:cs typeface="Source Code Pro"/>
                <a:sym typeface="Source Code Pro"/>
              </a:rPr>
              <a:t>Step beyond obvious </a:t>
            </a:r>
            <a:r>
              <a:rPr lang="en" sz="1800" b="1" dirty="0" smtClean="0">
                <a:solidFill>
                  <a:srgbClr val="616161"/>
                </a:solidFill>
                <a:latin typeface="Source Code Pro"/>
                <a:ea typeface="Source Code Pro"/>
                <a:cs typeface="Source Code Pro"/>
                <a:sym typeface="Source Code Pro"/>
              </a:rPr>
              <a:t>solutions</a:t>
            </a:r>
            <a:r>
              <a:rPr lang="en-US" sz="1800" b="1" dirty="0" smtClean="0">
                <a:solidFill>
                  <a:srgbClr val="616161"/>
                </a:solidFill>
                <a:latin typeface="Source Code Pro"/>
                <a:ea typeface="Source Code Pro"/>
                <a:cs typeface="Source Code Pro"/>
                <a:sym typeface="Source Code Pro"/>
              </a:rPr>
              <a:t>.</a:t>
            </a:r>
          </a:p>
          <a:p>
            <a:pPr marL="457200" lvl="0" indent="-34290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Get </a:t>
            </a:r>
            <a:r>
              <a:rPr lang="en" sz="1800" dirty="0">
                <a:solidFill>
                  <a:srgbClr val="616161"/>
                </a:solidFill>
                <a:latin typeface="Source Code Pro"/>
                <a:ea typeface="Source Code Pro"/>
                <a:cs typeface="Source Code Pro"/>
                <a:sym typeface="Source Code Pro"/>
              </a:rPr>
              <a:t>those obvious solutions out of your </a:t>
            </a:r>
            <a:r>
              <a:rPr lang="en" sz="1800" dirty="0" smtClean="0">
                <a:solidFill>
                  <a:srgbClr val="616161"/>
                </a:solidFill>
                <a:latin typeface="Source Code Pro"/>
                <a:ea typeface="Source Code Pro"/>
                <a:cs typeface="Source Code Pro"/>
                <a:sym typeface="Source Code Pro"/>
              </a:rPr>
              <a:t>head!</a:t>
            </a:r>
            <a:endParaRPr lang="en-US" sz="1800" dirty="0" smtClean="0">
              <a:solidFill>
                <a:srgbClr val="616161"/>
              </a:solidFill>
              <a:latin typeface="Source Code Pro"/>
              <a:ea typeface="Source Code Pro"/>
              <a:cs typeface="Source Code Pro"/>
              <a:sym typeface="Source Code Pro"/>
            </a:endParaRPr>
          </a:p>
          <a:p>
            <a:pPr marL="457200" lvl="0" indent="-34290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Perspectives </a:t>
            </a:r>
            <a:r>
              <a:rPr lang="en" sz="1800" dirty="0">
                <a:solidFill>
                  <a:srgbClr val="616161"/>
                </a:solidFill>
                <a:latin typeface="Source Code Pro"/>
                <a:ea typeface="Source Code Pro"/>
                <a:cs typeface="Source Code Pro"/>
                <a:sym typeface="Source Code Pro"/>
              </a:rPr>
              <a:t>and strength of team members.</a:t>
            </a:r>
          </a:p>
          <a:p>
            <a:pPr marL="457200" lvl="0" indent="-342900" rtl="0">
              <a:spcBef>
                <a:spcPts val="0"/>
              </a:spcBef>
              <a:buClr>
                <a:srgbClr val="616161"/>
              </a:buClr>
              <a:buSzPct val="100000"/>
              <a:buFont typeface="Source Code Pro"/>
            </a:pPr>
            <a:r>
              <a:rPr lang="en" sz="1800" b="1" dirty="0">
                <a:solidFill>
                  <a:srgbClr val="616161"/>
                </a:solidFill>
                <a:latin typeface="Source Code Pro"/>
                <a:ea typeface="Source Code Pro"/>
                <a:cs typeface="Source Code Pro"/>
                <a:sym typeface="Source Code Pro"/>
              </a:rPr>
              <a:t>Select </a:t>
            </a:r>
            <a:r>
              <a:rPr lang="en" sz="1800" b="1" dirty="0" smtClean="0">
                <a:solidFill>
                  <a:srgbClr val="616161"/>
                </a:solidFill>
                <a:latin typeface="Source Code Pro"/>
                <a:ea typeface="Source Code Pro"/>
                <a:cs typeface="Source Code Pro"/>
                <a:sym typeface="Source Code Pro"/>
              </a:rPr>
              <a:t>Ideas</a:t>
            </a:r>
            <a:r>
              <a:rPr lang="en-US" sz="1800" b="1" dirty="0" smtClean="0">
                <a:solidFill>
                  <a:srgbClr val="616161"/>
                </a:solidFill>
                <a:latin typeface="Source Code Pro"/>
                <a:ea typeface="Source Code Pro"/>
                <a:cs typeface="Source Code Pro"/>
                <a:sym typeface="Source Code Pro"/>
              </a:rPr>
              <a:t>.</a:t>
            </a:r>
          </a:p>
          <a:p>
            <a:pPr marL="457200" lvl="0" indent="-342900" rtl="0">
              <a:spcBef>
                <a:spcPts val="0"/>
              </a:spcBef>
              <a:buClr>
                <a:srgbClr val="616161"/>
              </a:buClr>
              <a:buSzPct val="100000"/>
              <a:buFont typeface="Arial" charset="0"/>
              <a:buChar char="•"/>
            </a:pPr>
            <a:r>
              <a:rPr lang="en" sz="1800" dirty="0" smtClean="0">
                <a:solidFill>
                  <a:srgbClr val="616161"/>
                </a:solidFill>
                <a:latin typeface="Source Code Pro"/>
                <a:ea typeface="Source Code Pro"/>
                <a:cs typeface="Source Code Pro"/>
                <a:sym typeface="Source Code Pro"/>
              </a:rPr>
              <a:t>Collect</a:t>
            </a:r>
            <a:r>
              <a:rPr lang="en" sz="1800" dirty="0">
                <a:solidFill>
                  <a:srgbClr val="616161"/>
                </a:solidFill>
                <a:latin typeface="Source Code Pro"/>
                <a:ea typeface="Source Code Pro"/>
                <a:cs typeface="Source Code Pro"/>
                <a:sym typeface="Source Code Pro"/>
              </a:rPr>
              <a:t>, categorize, refine, narrow down.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smtClean="0">
                <a:latin typeface="Amatic SC" pitchFamily="2" charset="0"/>
                <a:ea typeface="Comic Sans MS"/>
                <a:cs typeface="Comic Sans MS"/>
                <a:sym typeface="Comic Sans MS"/>
              </a:rPr>
              <a:t>Imagine </a:t>
            </a:r>
            <a:r>
              <a:rPr lang="en" sz="4400" dirty="0">
                <a:latin typeface="Amatic SC" pitchFamily="2" charset="0"/>
                <a:ea typeface="Comic Sans MS"/>
                <a:cs typeface="Comic Sans MS"/>
                <a:sym typeface="Comic Sans MS"/>
              </a:rPr>
              <a:t>- group and vote</a:t>
            </a:r>
            <a:r>
              <a:rPr lang="en" sz="4400" dirty="0">
                <a:latin typeface="Amatic SC" pitchFamily="2" charset="0"/>
              </a:rPr>
              <a:t>	</a:t>
            </a:r>
          </a:p>
        </p:txBody>
      </p:sp>
      <p:sp>
        <p:nvSpPr>
          <p:cNvPr id="256" name="Shape 256"/>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lvl="0">
              <a:spcBef>
                <a:spcPts val="0"/>
              </a:spcBef>
              <a:buNone/>
            </a:pPr>
            <a:r>
              <a:rPr lang="en"/>
              <a:t>Group similar concepts and individually vote for your </a:t>
            </a:r>
            <a:r>
              <a:rPr lang="en" b="1">
                <a:solidFill>
                  <a:srgbClr val="CC0000"/>
                </a:solidFill>
              </a:rPr>
              <a:t>top 3</a:t>
            </a:r>
            <a:r>
              <a:rPr lang="en">
                <a:solidFill>
                  <a:srgbClr val="CC0000"/>
                </a:solidFill>
              </a:rPr>
              <a:t> </a:t>
            </a:r>
            <a:r>
              <a:rPr lang="en" b="1">
                <a:solidFill>
                  <a:srgbClr val="CC0000"/>
                </a:solidFill>
              </a:rPr>
              <a:t>favorites</a:t>
            </a:r>
            <a:r>
              <a:rPr lang="en"/>
              <a:t> to PROTOTYPE</a:t>
            </a:r>
          </a:p>
          <a:p>
            <a:pPr lvl="0">
              <a:spcBef>
                <a:spcPts val="0"/>
              </a:spcBef>
              <a:buNone/>
            </a:pPr>
            <a:endParaRPr/>
          </a:p>
        </p:txBody>
      </p:sp>
      <p:pic>
        <p:nvPicPr>
          <p:cNvPr id="257" name="Shape 257" descr="constraints.JPG"/>
          <p:cNvPicPr preferRelativeResize="0"/>
          <p:nvPr/>
        </p:nvPicPr>
        <p:blipFill>
          <a:blip r:embed="rId3">
            <a:alphaModFix/>
          </a:blip>
          <a:stretch>
            <a:fillRect/>
          </a:stretch>
        </p:blipFill>
        <p:spPr>
          <a:xfrm>
            <a:off x="699799" y="1906925"/>
            <a:ext cx="7613974" cy="3117825"/>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2908787" y="790575"/>
            <a:ext cx="3248025" cy="35623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Stage 4: Prototype</a:t>
            </a:r>
          </a:p>
        </p:txBody>
      </p:sp>
      <p:sp>
        <p:nvSpPr>
          <p:cNvPr id="268" name="Shape 268"/>
          <p:cNvSpPr txBox="1">
            <a:spLocks noGrp="1"/>
          </p:cNvSpPr>
          <p:nvPr>
            <p:ph type="body" idx="1"/>
          </p:nvPr>
        </p:nvSpPr>
        <p:spPr>
          <a:xfrm>
            <a:off x="4457000" y="1202225"/>
            <a:ext cx="4587000" cy="31611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charset="0"/>
              <a:buChar char="•"/>
            </a:pPr>
            <a:r>
              <a:rPr lang="en" dirty="0"/>
              <a:t>What is the prototype stage?</a:t>
            </a:r>
          </a:p>
          <a:p>
            <a:pPr marL="514350" lvl="0" indent="-285750" rtl="0">
              <a:lnSpc>
                <a:spcPct val="100000"/>
              </a:lnSpc>
              <a:spcBef>
                <a:spcPts val="0"/>
              </a:spcBef>
              <a:spcAft>
                <a:spcPts val="0"/>
              </a:spcAft>
              <a:buFont typeface="Arial" charset="0"/>
              <a:buChar char="•"/>
            </a:pPr>
            <a:r>
              <a:rPr lang="en" dirty="0"/>
              <a:t>Make it, build it</a:t>
            </a:r>
          </a:p>
        </p:txBody>
      </p:sp>
      <p:pic>
        <p:nvPicPr>
          <p:cNvPr id="269" name="Shape 269"/>
          <p:cNvPicPr preferRelativeResize="0"/>
          <p:nvPr/>
        </p:nvPicPr>
        <p:blipFill>
          <a:blip r:embed="rId3">
            <a:alphaModFix/>
          </a:blip>
          <a:stretch>
            <a:fillRect/>
          </a:stretch>
        </p:blipFill>
        <p:spPr>
          <a:xfrm>
            <a:off x="422900" y="991200"/>
            <a:ext cx="2657910" cy="316110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The Design Thinking Process is...</a:t>
            </a:r>
          </a:p>
        </p:txBody>
      </p:sp>
      <p:sp>
        <p:nvSpPr>
          <p:cNvPr id="84" name="Shape 84"/>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dirty="0"/>
              <a:t>...A tool that many businesses use to solve complex problems.  There has been a lot of “buzz” because schools have been adapting the process for: </a:t>
            </a:r>
          </a:p>
          <a:p>
            <a:pPr marL="514350" lvl="0" indent="-285750" rtl="0">
              <a:lnSpc>
                <a:spcPct val="150000"/>
              </a:lnSpc>
              <a:spcBef>
                <a:spcPts val="0"/>
              </a:spcBef>
              <a:spcAft>
                <a:spcPts val="0"/>
              </a:spcAft>
              <a:buFont typeface="Arial" charset="0"/>
              <a:buChar char="•"/>
            </a:pPr>
            <a:r>
              <a:rPr lang="en" dirty="0"/>
              <a:t>teachers and administrators to examine challenges</a:t>
            </a:r>
          </a:p>
          <a:p>
            <a:pPr marL="514350" lvl="0" indent="-285750">
              <a:lnSpc>
                <a:spcPct val="150000"/>
              </a:lnSpc>
              <a:spcBef>
                <a:spcPts val="0"/>
              </a:spcBef>
              <a:spcAft>
                <a:spcPts val="0"/>
              </a:spcAft>
              <a:buFont typeface="Arial" charset="0"/>
              <a:buChar char="•"/>
            </a:pPr>
            <a:r>
              <a:rPr lang="en" dirty="0"/>
              <a:t>students to learn and apply to a full range of challenges</a:t>
            </a:r>
          </a:p>
          <a:p>
            <a:pPr lvl="0" rtl="0">
              <a:lnSpc>
                <a:spcPct val="150000"/>
              </a:lnSpc>
              <a:spcBef>
                <a:spcPts val="0"/>
              </a:spcBef>
              <a:spcAft>
                <a:spcPts val="0"/>
              </a:spcAft>
              <a:buNone/>
            </a:pPr>
            <a:r>
              <a:rPr lang="en" dirty="0"/>
              <a:t>The Design Thinking process is:</a:t>
            </a:r>
          </a:p>
          <a:p>
            <a:pPr marL="457200" lvl="0" indent="-228600" rtl="0">
              <a:lnSpc>
                <a:spcPct val="150000"/>
              </a:lnSpc>
              <a:spcBef>
                <a:spcPts val="0"/>
              </a:spcBef>
              <a:spcAft>
                <a:spcPts val="0"/>
              </a:spcAft>
              <a:buAutoNum type="arabicPeriod"/>
            </a:pPr>
            <a:r>
              <a:rPr lang="en" dirty="0"/>
              <a:t>Messy (non-linear and adaptable)</a:t>
            </a:r>
          </a:p>
          <a:p>
            <a:pPr marL="457200" lvl="0" indent="-228600" rtl="0">
              <a:lnSpc>
                <a:spcPct val="150000"/>
              </a:lnSpc>
              <a:spcBef>
                <a:spcPts val="0"/>
              </a:spcBef>
              <a:spcAft>
                <a:spcPts val="0"/>
              </a:spcAft>
              <a:buAutoNum type="arabicPeriod"/>
            </a:pPr>
            <a:r>
              <a:rPr lang="en" dirty="0"/>
              <a:t>Fast-Paced (fail often; fail fast)</a:t>
            </a:r>
          </a:p>
          <a:p>
            <a:pPr marL="457200" lvl="0" indent="-228600" rtl="0">
              <a:lnSpc>
                <a:spcPct val="150000"/>
              </a:lnSpc>
              <a:spcBef>
                <a:spcPts val="0"/>
              </a:spcBef>
              <a:spcAft>
                <a:spcPts val="0"/>
              </a:spcAft>
              <a:buAutoNum type="arabicPeriod"/>
            </a:pPr>
            <a:r>
              <a:rPr lang="en" dirty="0"/>
              <a:t>A process - we get better each time we use it!</a:t>
            </a:r>
          </a:p>
          <a:p>
            <a:pPr lvl="0" rt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What is the Prototype Stage?</a:t>
            </a:r>
          </a:p>
        </p:txBody>
      </p:sp>
      <p:sp>
        <p:nvSpPr>
          <p:cNvPr id="275" name="Shape 275"/>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Font typeface="Arial" charset="0"/>
              <a:buChar char="•"/>
            </a:pPr>
            <a:r>
              <a:rPr lang="en" dirty="0">
                <a:solidFill>
                  <a:srgbClr val="616161"/>
                </a:solidFill>
              </a:rPr>
              <a:t>Experimental stage focused on identifying the best possible solution.</a:t>
            </a:r>
          </a:p>
          <a:p>
            <a:pPr marL="514350" lvl="0" indent="-285750" rtl="0">
              <a:lnSpc>
                <a:spcPct val="100000"/>
              </a:lnSpc>
              <a:spcBef>
                <a:spcPts val="0"/>
              </a:spcBef>
              <a:spcAft>
                <a:spcPts val="0"/>
              </a:spcAft>
              <a:buFont typeface="Arial" charset="0"/>
              <a:buChar char="•"/>
            </a:pPr>
            <a:r>
              <a:rPr lang="en" dirty="0">
                <a:solidFill>
                  <a:srgbClr val="616161"/>
                </a:solidFill>
              </a:rPr>
              <a:t>Produce a number of inexpensive, scaled-down versions of the product or features of the product.</a:t>
            </a:r>
          </a:p>
          <a:p>
            <a:pPr marL="514350" lvl="0" indent="-285750" rtl="0">
              <a:lnSpc>
                <a:spcPct val="100000"/>
              </a:lnSpc>
              <a:spcBef>
                <a:spcPts val="0"/>
              </a:spcBef>
              <a:spcAft>
                <a:spcPts val="0"/>
              </a:spcAft>
              <a:buFont typeface="Arial" charset="0"/>
              <a:buChar char="•"/>
            </a:pPr>
            <a:r>
              <a:rPr lang="en" dirty="0">
                <a:solidFill>
                  <a:srgbClr val="616161"/>
                </a:solidFill>
              </a:rPr>
              <a:t>Work with what you have around you.</a:t>
            </a:r>
          </a:p>
          <a:p>
            <a:pPr marL="514350" lvl="0" indent="-285750" rtl="0">
              <a:lnSpc>
                <a:spcPct val="100000"/>
              </a:lnSpc>
              <a:spcBef>
                <a:spcPts val="0"/>
              </a:spcBef>
              <a:spcAft>
                <a:spcPts val="0"/>
              </a:spcAft>
              <a:buClr>
                <a:srgbClr val="616161"/>
              </a:buClr>
              <a:buFont typeface="Arial" charset="0"/>
              <a:buChar char="•"/>
            </a:pPr>
            <a:r>
              <a:rPr lang="en" dirty="0">
                <a:solidFill>
                  <a:srgbClr val="616161"/>
                </a:solidFill>
              </a:rPr>
              <a:t>Three major </a:t>
            </a:r>
            <a:r>
              <a:rPr lang="en" dirty="0" smtClean="0">
                <a:solidFill>
                  <a:srgbClr val="616161"/>
                </a:solidFill>
              </a:rPr>
              <a:t>components:</a:t>
            </a:r>
          </a:p>
          <a:p>
            <a:pPr marL="971550" lvl="1" indent="-285750" rtl="0">
              <a:lnSpc>
                <a:spcPct val="100000"/>
              </a:lnSpc>
              <a:spcBef>
                <a:spcPts val="0"/>
              </a:spcBef>
              <a:spcAft>
                <a:spcPts val="0"/>
              </a:spcAft>
              <a:buClr>
                <a:srgbClr val="616161"/>
              </a:buClr>
              <a:buFont typeface="Arial" charset="0"/>
              <a:buChar char="•"/>
            </a:pPr>
            <a:r>
              <a:rPr lang="en" sz="1800" dirty="0" smtClean="0">
                <a:solidFill>
                  <a:srgbClr val="616161"/>
                </a:solidFill>
              </a:rPr>
              <a:t>Creating experience/product</a:t>
            </a:r>
          </a:p>
          <a:p>
            <a:pPr marL="971550" lvl="1" indent="-285750" rtl="0">
              <a:lnSpc>
                <a:spcPct val="100000"/>
              </a:lnSpc>
              <a:spcBef>
                <a:spcPts val="0"/>
              </a:spcBef>
              <a:spcAft>
                <a:spcPts val="0"/>
              </a:spcAft>
              <a:buClr>
                <a:srgbClr val="616161"/>
              </a:buClr>
              <a:buFont typeface="Arial" charset="0"/>
              <a:buChar char="•"/>
            </a:pPr>
            <a:r>
              <a:rPr lang="en" sz="1800" dirty="0" smtClean="0">
                <a:solidFill>
                  <a:srgbClr val="616161"/>
                </a:solidFill>
              </a:rPr>
              <a:t>Getting </a:t>
            </a:r>
            <a:r>
              <a:rPr lang="en" sz="1800" dirty="0">
                <a:solidFill>
                  <a:srgbClr val="616161"/>
                </a:solidFill>
              </a:rPr>
              <a:t>feedback</a:t>
            </a:r>
          </a:p>
          <a:p>
            <a:pPr marL="971550" lvl="1" indent="-285750" rtl="0">
              <a:lnSpc>
                <a:spcPct val="100000"/>
              </a:lnSpc>
              <a:spcBef>
                <a:spcPts val="0"/>
              </a:spcBef>
              <a:spcAft>
                <a:spcPts val="0"/>
              </a:spcAft>
              <a:buClr>
                <a:srgbClr val="616161"/>
              </a:buClr>
              <a:buFont typeface="Arial" charset="0"/>
              <a:buChar char="•"/>
            </a:pPr>
            <a:r>
              <a:rPr lang="en" sz="1800" dirty="0">
                <a:solidFill>
                  <a:srgbClr val="616161"/>
                </a:solidFill>
              </a:rPr>
              <a:t>Iterating</a:t>
            </a:r>
          </a:p>
          <a:p>
            <a:pPr lvl="0" rtl="0">
              <a:lnSpc>
                <a:spcPct val="146250"/>
              </a:lnSpc>
              <a:spcBef>
                <a:spcPts val="0"/>
              </a:spcBef>
              <a:spcAft>
                <a:spcPts val="0"/>
              </a:spcAft>
              <a:buNone/>
            </a:pPr>
            <a:endParaRPr sz="1000" dirty="0">
              <a:solidFill>
                <a:srgbClr val="616161"/>
              </a:solidFill>
              <a:highlight>
                <a:srgbClr val="FFFFFF"/>
              </a:highlight>
              <a:latin typeface="Arial"/>
              <a:ea typeface="Arial"/>
              <a:cs typeface="Arial"/>
              <a:sym typeface="Arial"/>
            </a:endParaRPr>
          </a:p>
          <a:p>
            <a:pPr lvl="0" rt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solidFill>
                  <a:srgbClr val="000000"/>
                </a:solidFill>
                <a:latin typeface="Amatic SC" pitchFamily="2" charset="0"/>
                <a:ea typeface="Comic Sans MS"/>
                <a:cs typeface="Comic Sans MS"/>
                <a:sym typeface="Comic Sans MS"/>
              </a:rPr>
              <a:t>How to Prototype  - Fail Often, Fail Early</a:t>
            </a:r>
          </a:p>
        </p:txBody>
      </p:sp>
      <p:sp>
        <p:nvSpPr>
          <p:cNvPr id="281" name="Shape 281"/>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lvl="0" rtl="0">
              <a:spcBef>
                <a:spcPts val="0"/>
              </a:spcBef>
              <a:buNone/>
            </a:pPr>
            <a:r>
              <a:rPr lang="en" sz="2000" b="1" dirty="0">
                <a:solidFill>
                  <a:srgbClr val="000000"/>
                </a:solidFill>
                <a:latin typeface="Impact"/>
                <a:ea typeface="Impact"/>
                <a:cs typeface="Impact"/>
                <a:sym typeface="Impact"/>
              </a:rPr>
              <a:t>THE FASTER YOU MAKE, THE FASTER YOU WILL HAVE FAIL.  </a:t>
            </a:r>
            <a:br>
              <a:rPr lang="en" sz="2000" b="1" dirty="0">
                <a:solidFill>
                  <a:srgbClr val="000000"/>
                </a:solidFill>
                <a:latin typeface="Impact"/>
                <a:ea typeface="Impact"/>
                <a:cs typeface="Impact"/>
                <a:sym typeface="Impact"/>
              </a:rPr>
            </a:br>
            <a:r>
              <a:rPr lang="en" sz="2000" b="1" dirty="0">
                <a:solidFill>
                  <a:srgbClr val="000000"/>
                </a:solidFill>
                <a:latin typeface="Impact"/>
                <a:ea typeface="Impact"/>
                <a:cs typeface="Impact"/>
                <a:sym typeface="Impact"/>
              </a:rPr>
              <a:t>THE FASTER YOU FAIL, THE FASTER YOU’LL IMPROVE.</a:t>
            </a:r>
          </a:p>
          <a:p>
            <a:pPr lvl="0">
              <a:lnSpc>
                <a:spcPct val="100000"/>
              </a:lnSpc>
              <a:spcBef>
                <a:spcPts val="0"/>
              </a:spcBef>
              <a:spcAft>
                <a:spcPts val="0"/>
              </a:spcAft>
              <a:buNone/>
            </a:pPr>
            <a:r>
              <a:rPr lang="en" dirty="0">
                <a:solidFill>
                  <a:srgbClr val="000000"/>
                </a:solidFill>
              </a:rPr>
              <a:t>Prototypes can be almost anything, really. </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storyboard</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Diagram</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Story</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an Ad</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Mockup</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Model</a:t>
            </a:r>
          </a:p>
          <a:p>
            <a:pPr marL="457200" lvl="0" indent="-317500" rtl="0">
              <a:lnSpc>
                <a:spcPct val="100000"/>
              </a:lnSpc>
              <a:spcBef>
                <a:spcPts val="0"/>
              </a:spcBef>
              <a:spcAft>
                <a:spcPts val="0"/>
              </a:spcAft>
              <a:buClr>
                <a:srgbClr val="000000"/>
              </a:buClr>
              <a:buSzPct val="100000"/>
              <a:buAutoNum type="arabicPeriod"/>
            </a:pPr>
            <a:r>
              <a:rPr lang="en" dirty="0">
                <a:solidFill>
                  <a:srgbClr val="000000"/>
                </a:solidFill>
              </a:rPr>
              <a:t>Make a Role-Play</a:t>
            </a:r>
          </a:p>
          <a:p>
            <a:pPr marL="457200" lvl="0" indent="-317500">
              <a:lnSpc>
                <a:spcPct val="100000"/>
              </a:lnSpc>
              <a:spcBef>
                <a:spcPts val="0"/>
              </a:spcBef>
              <a:spcAft>
                <a:spcPts val="0"/>
              </a:spcAft>
              <a:buClr>
                <a:srgbClr val="000000"/>
              </a:buClr>
              <a:buSzPct val="100000"/>
              <a:buAutoNum type="arabicPeriod"/>
            </a:pPr>
            <a:r>
              <a:rPr lang="en" dirty="0">
                <a:solidFill>
                  <a:srgbClr val="000000"/>
                </a:solidFill>
              </a:rPr>
              <a:t>Make anything but </a:t>
            </a:r>
            <a:r>
              <a:rPr lang="en" b="1" dirty="0">
                <a:solidFill>
                  <a:srgbClr val="000000"/>
                </a:solidFill>
              </a:rPr>
              <a:t>JUST MAKE!</a:t>
            </a:r>
          </a:p>
        </p:txBody>
      </p:sp>
      <p:pic>
        <p:nvPicPr>
          <p:cNvPr id="282" name="Shape 282" descr="diy.png"/>
          <p:cNvPicPr preferRelativeResize="0"/>
          <p:nvPr/>
        </p:nvPicPr>
        <p:blipFill>
          <a:blip r:embed="rId3">
            <a:alphaModFix/>
          </a:blip>
          <a:stretch>
            <a:fillRect/>
          </a:stretch>
        </p:blipFill>
        <p:spPr>
          <a:xfrm>
            <a:off x="5567050" y="1866550"/>
            <a:ext cx="2914650" cy="297180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How to </a:t>
            </a:r>
            <a:r>
              <a:rPr lang="en" sz="4400" dirty="0" smtClean="0">
                <a:latin typeface="Amatic SC" pitchFamily="2" charset="0"/>
                <a:ea typeface="Comic Sans MS"/>
                <a:cs typeface="Comic Sans MS"/>
                <a:sym typeface="Comic Sans MS"/>
              </a:rPr>
              <a:t>Prototype </a:t>
            </a:r>
            <a:r>
              <a:rPr lang="en" sz="4400" dirty="0">
                <a:latin typeface="Amatic SC" pitchFamily="2" charset="0"/>
                <a:ea typeface="Comic Sans MS"/>
                <a:cs typeface="Comic Sans MS"/>
                <a:sym typeface="Comic Sans MS"/>
              </a:rPr>
              <a:t>- </a:t>
            </a:r>
            <a:r>
              <a:rPr lang="en" sz="4400" dirty="0" smtClean="0">
                <a:latin typeface="Amatic SC" pitchFamily="2" charset="0"/>
                <a:ea typeface="Comic Sans MS"/>
                <a:cs typeface="Comic Sans MS"/>
                <a:sym typeface="Comic Sans MS"/>
              </a:rPr>
              <a:t>Inquiry</a:t>
            </a:r>
            <a:endParaRPr lang="en" sz="4400" dirty="0">
              <a:latin typeface="Amatic SC" pitchFamily="2" charset="0"/>
              <a:ea typeface="Comic Sans MS"/>
              <a:cs typeface="Comic Sans MS"/>
              <a:sym typeface="Comic Sans MS"/>
            </a:endParaRPr>
          </a:p>
        </p:txBody>
      </p:sp>
      <p:sp>
        <p:nvSpPr>
          <p:cNvPr id="288" name="Shape 288"/>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dirty="0"/>
              <a:t>What do you want to learn from the user?  How can their feedback inform the design of your product? </a:t>
            </a:r>
          </a:p>
          <a:p>
            <a:pPr lvl="0">
              <a:lnSpc>
                <a:spcPct val="100000"/>
              </a:lnSpc>
              <a:spcBef>
                <a:spcPts val="0"/>
              </a:spcBef>
              <a:spcAft>
                <a:spcPts val="0"/>
              </a:spcAft>
              <a:buNone/>
            </a:pPr>
            <a:r>
              <a:rPr lang="en" b="1" dirty="0" smtClean="0"/>
              <a:t>Features</a:t>
            </a:r>
            <a:endParaRPr lang="en-US" b="1" dirty="0" smtClean="0"/>
          </a:p>
          <a:p>
            <a:pPr marL="285750" lvl="0" indent="-285750">
              <a:lnSpc>
                <a:spcPct val="100000"/>
              </a:lnSpc>
              <a:spcBef>
                <a:spcPts val="0"/>
              </a:spcBef>
              <a:spcAft>
                <a:spcPts val="0"/>
              </a:spcAft>
              <a:buFont typeface="Arial" charset="0"/>
              <a:buChar char="•"/>
            </a:pPr>
            <a:r>
              <a:rPr lang="en" dirty="0" smtClean="0"/>
              <a:t>How </a:t>
            </a:r>
            <a:r>
              <a:rPr lang="en" dirty="0"/>
              <a:t>big should a sign be? Where should it be </a:t>
            </a:r>
            <a:r>
              <a:rPr lang="en" dirty="0" smtClean="0"/>
              <a:t>located?</a:t>
            </a:r>
            <a:endParaRPr lang="en-US" dirty="0" smtClean="0"/>
          </a:p>
          <a:p>
            <a:pPr marL="285750" lvl="0" indent="-285750">
              <a:lnSpc>
                <a:spcPct val="100000"/>
              </a:lnSpc>
              <a:spcBef>
                <a:spcPts val="0"/>
              </a:spcBef>
              <a:spcAft>
                <a:spcPts val="0"/>
              </a:spcAft>
              <a:buFont typeface="Arial" charset="0"/>
              <a:buChar char="•"/>
            </a:pPr>
            <a:r>
              <a:rPr lang="en" dirty="0" smtClean="0"/>
              <a:t>What </a:t>
            </a:r>
            <a:r>
              <a:rPr lang="en" dirty="0"/>
              <a:t>size should a container be?</a:t>
            </a:r>
          </a:p>
          <a:p>
            <a:pPr lvl="0">
              <a:lnSpc>
                <a:spcPct val="100000"/>
              </a:lnSpc>
              <a:spcBef>
                <a:spcPts val="0"/>
              </a:spcBef>
              <a:spcAft>
                <a:spcPts val="0"/>
              </a:spcAft>
              <a:buNone/>
            </a:pPr>
            <a:r>
              <a:rPr lang="en" b="1" dirty="0" smtClean="0"/>
              <a:t>Value</a:t>
            </a:r>
            <a:endParaRPr lang="en-US" b="1" dirty="0" smtClean="0"/>
          </a:p>
          <a:p>
            <a:pPr marL="285750" lvl="0" indent="-285750">
              <a:lnSpc>
                <a:spcPct val="100000"/>
              </a:lnSpc>
              <a:spcBef>
                <a:spcPts val="0"/>
              </a:spcBef>
              <a:spcAft>
                <a:spcPts val="0"/>
              </a:spcAft>
              <a:buFont typeface="Arial" charset="0"/>
              <a:buChar char="•"/>
            </a:pPr>
            <a:r>
              <a:rPr lang="en" dirty="0" smtClean="0"/>
              <a:t>Will </a:t>
            </a:r>
            <a:r>
              <a:rPr lang="en" dirty="0"/>
              <a:t>the user feel good? </a:t>
            </a:r>
            <a:endParaRPr lang="en-US" dirty="0" smtClean="0"/>
          </a:p>
          <a:p>
            <a:pPr marL="285750" lvl="0" indent="-285750">
              <a:lnSpc>
                <a:spcPct val="100000"/>
              </a:lnSpc>
              <a:spcBef>
                <a:spcPts val="0"/>
              </a:spcBef>
              <a:spcAft>
                <a:spcPts val="0"/>
              </a:spcAft>
              <a:buFont typeface="Arial" charset="0"/>
              <a:buChar char="•"/>
            </a:pPr>
            <a:r>
              <a:rPr lang="en" dirty="0" smtClean="0"/>
              <a:t>Will </a:t>
            </a:r>
            <a:r>
              <a:rPr lang="en" dirty="0"/>
              <a:t>the device have a positive impact on the 5 R’s?</a:t>
            </a:r>
          </a:p>
          <a:p>
            <a:pPr lvl="0">
              <a:spcBef>
                <a:spcPts val="0"/>
              </a:spcBef>
              <a:buNone/>
            </a:pPr>
            <a:endParaRPr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2947975" y="781050"/>
            <a:ext cx="3248025" cy="358140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Stage 5: Try</a:t>
            </a:r>
          </a:p>
        </p:txBody>
      </p:sp>
      <p:sp>
        <p:nvSpPr>
          <p:cNvPr id="299" name="Shape 299"/>
          <p:cNvSpPr txBox="1">
            <a:spLocks noGrp="1"/>
          </p:cNvSpPr>
          <p:nvPr>
            <p:ph type="body" idx="1"/>
          </p:nvPr>
        </p:nvSpPr>
        <p:spPr>
          <a:xfrm>
            <a:off x="4645050" y="1173725"/>
            <a:ext cx="4040400" cy="16863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What is the try stage?</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Get feedback</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Iterate</a:t>
            </a:r>
          </a:p>
          <a:p>
            <a:pPr lvl="0" rtl="0">
              <a:spcBef>
                <a:spcPts val="0"/>
              </a:spcBef>
              <a:buNone/>
            </a:pPr>
            <a:endParaRPr dirty="0">
              <a:solidFill>
                <a:srgbClr val="333333"/>
              </a:solidFill>
              <a:highlight>
                <a:srgbClr val="FFFFFF"/>
              </a:highlight>
            </a:endParaRPr>
          </a:p>
        </p:txBody>
      </p:sp>
      <p:pic>
        <p:nvPicPr>
          <p:cNvPr id="300" name="Shape 300" descr="Screen Shot 2017-05-15 at 9.42.08 PM.png"/>
          <p:cNvPicPr preferRelativeResize="0"/>
          <p:nvPr/>
        </p:nvPicPr>
        <p:blipFill>
          <a:blip r:embed="rId3">
            <a:alphaModFix/>
          </a:blip>
          <a:stretch>
            <a:fillRect/>
          </a:stretch>
        </p:blipFill>
        <p:spPr>
          <a:xfrm>
            <a:off x="152400" y="1246250"/>
            <a:ext cx="4340251" cy="2834639"/>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What is the Try Stage?</a:t>
            </a:r>
          </a:p>
        </p:txBody>
      </p:sp>
      <p:sp>
        <p:nvSpPr>
          <p:cNvPr id="306" name="Shape 306"/>
          <p:cNvSpPr txBox="1">
            <a:spLocks noGrp="1"/>
          </p:cNvSpPr>
          <p:nvPr>
            <p:ph type="body" idx="1"/>
          </p:nvPr>
        </p:nvSpPr>
        <p:spPr>
          <a:xfrm>
            <a:off x="311700" y="1228675"/>
            <a:ext cx="8520600" cy="37515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Trying is an opportunity to learn about your solution and your user</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Observing and listening are key</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Learn what works and what doesn’t work</a:t>
            </a:r>
          </a:p>
          <a:p>
            <a:pPr marL="971550" lvl="1" indent="-285750" rtl="0">
              <a:lnSpc>
                <a:spcPct val="100000"/>
              </a:lnSpc>
              <a:spcBef>
                <a:spcPts val="0"/>
              </a:spcBef>
              <a:spcAft>
                <a:spcPts val="0"/>
              </a:spcAft>
              <a:buClr>
                <a:srgbClr val="333333"/>
              </a:buClr>
              <a:buFont typeface="Arial" charset="0"/>
              <a:buChar char="•"/>
            </a:pPr>
            <a:r>
              <a:rPr lang="en" sz="1800" dirty="0">
                <a:solidFill>
                  <a:srgbClr val="333333"/>
                </a:solidFill>
              </a:rPr>
              <a:t>Show, don’t tell</a:t>
            </a:r>
          </a:p>
          <a:p>
            <a:pPr marL="971550" lvl="1" indent="-285750" rtl="0">
              <a:lnSpc>
                <a:spcPct val="100000"/>
              </a:lnSpc>
              <a:spcBef>
                <a:spcPts val="0"/>
              </a:spcBef>
              <a:spcAft>
                <a:spcPts val="0"/>
              </a:spcAft>
              <a:buClr>
                <a:srgbClr val="333333"/>
              </a:buClr>
              <a:buFont typeface="Arial" charset="0"/>
              <a:buChar char="•"/>
            </a:pPr>
            <a:r>
              <a:rPr lang="en" sz="1800" dirty="0">
                <a:solidFill>
                  <a:srgbClr val="333333"/>
                </a:solidFill>
              </a:rPr>
              <a:t>Create experiences</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Get feedback</a:t>
            </a:r>
          </a:p>
          <a:p>
            <a:pPr marL="514350" lvl="0" indent="-285750" rtl="0">
              <a:lnSpc>
                <a:spcPct val="100000"/>
              </a:lnSpc>
              <a:spcBef>
                <a:spcPts val="0"/>
              </a:spcBef>
              <a:spcAft>
                <a:spcPts val="0"/>
              </a:spcAft>
              <a:buClr>
                <a:srgbClr val="333333"/>
              </a:buClr>
              <a:buFont typeface="Arial" charset="0"/>
              <a:buChar char="•"/>
            </a:pPr>
            <a:r>
              <a:rPr lang="en" dirty="0">
                <a:solidFill>
                  <a:srgbClr val="333333"/>
                </a:solidFill>
              </a:rPr>
              <a:t>Iterate</a:t>
            </a:r>
          </a:p>
          <a:p>
            <a:pPr lvl="0" rtl="0">
              <a:spcBef>
                <a:spcPts val="0"/>
              </a:spcBef>
              <a:buNone/>
            </a:pPr>
            <a:endParaRPr dirty="0">
              <a:solidFill>
                <a:srgbClr val="333333"/>
              </a:solidFill>
              <a:highlight>
                <a:srgbClr val="FFFFFF"/>
              </a:highlight>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Design Thinking is...</a:t>
            </a:r>
          </a:p>
        </p:txBody>
      </p:sp>
      <p:sp>
        <p:nvSpPr>
          <p:cNvPr id="312" name="Shape 312"/>
          <p:cNvSpPr txBox="1"/>
          <p:nvPr/>
        </p:nvSpPr>
        <p:spPr>
          <a:xfrm>
            <a:off x="444850" y="1492075"/>
            <a:ext cx="3141600" cy="3280800"/>
          </a:xfrm>
          <a:prstGeom prst="rect">
            <a:avLst/>
          </a:prstGeom>
          <a:noFill/>
          <a:ln>
            <a:noFill/>
          </a:ln>
        </p:spPr>
        <p:txBody>
          <a:bodyPr lIns="91425" tIns="91425" rIns="91425" bIns="91425" anchor="t" anchorCtr="0">
            <a:noAutofit/>
          </a:bodyPr>
          <a:lstStyle/>
          <a:p>
            <a:pPr lvl="0" rtl="0">
              <a:spcBef>
                <a:spcPts val="0"/>
              </a:spcBef>
              <a:buNone/>
            </a:pPr>
            <a:r>
              <a:rPr lang="en" sz="1800">
                <a:latin typeface="Source Code Pro"/>
                <a:ea typeface="Source Code Pro"/>
                <a:cs typeface="Source Code Pro"/>
                <a:sym typeface="Source Code Pro"/>
              </a:rPr>
              <a:t>...A process</a:t>
            </a:r>
          </a:p>
          <a:p>
            <a:pPr lvl="0" rtl="0">
              <a:spcBef>
                <a:spcPts val="0"/>
              </a:spcBef>
              <a:buNone/>
            </a:pPr>
            <a:r>
              <a:rPr lang="en" sz="1800">
                <a:latin typeface="Source Code Pro"/>
                <a:ea typeface="Source Code Pro"/>
                <a:cs typeface="Source Code Pro"/>
                <a:sym typeface="Source Code Pro"/>
              </a:rPr>
              <a:t>...Everywhere</a:t>
            </a:r>
          </a:p>
          <a:p>
            <a:pPr lvl="0">
              <a:spcBef>
                <a:spcPts val="0"/>
              </a:spcBef>
              <a:buNone/>
            </a:pPr>
            <a:r>
              <a:rPr lang="en" sz="1800">
                <a:latin typeface="Source Code Pro"/>
                <a:ea typeface="Source Code Pro"/>
                <a:cs typeface="Source Code Pro"/>
                <a:sym typeface="Source Code Pro"/>
              </a:rPr>
              <a:t>...Iterative</a:t>
            </a:r>
          </a:p>
          <a:p>
            <a:pPr lvl="0" rtl="0">
              <a:spcBef>
                <a:spcPts val="0"/>
              </a:spcBef>
              <a:buNone/>
            </a:pPr>
            <a:r>
              <a:rPr lang="en" sz="1800">
                <a:latin typeface="Source Code Pro"/>
                <a:ea typeface="Source Code Pro"/>
                <a:cs typeface="Source Code Pro"/>
                <a:sym typeface="Source Code Pro"/>
              </a:rPr>
              <a:t>...Non-Linear</a:t>
            </a:r>
          </a:p>
          <a:p>
            <a:pPr lvl="0" rtl="0">
              <a:spcBef>
                <a:spcPts val="0"/>
              </a:spcBef>
              <a:buNone/>
            </a:pPr>
            <a:r>
              <a:rPr lang="en" sz="1800">
                <a:latin typeface="Source Code Pro"/>
                <a:ea typeface="Source Code Pro"/>
                <a:cs typeface="Source Code Pro"/>
                <a:sym typeface="Source Code Pro"/>
              </a:rPr>
              <a:t>...User-Centered</a:t>
            </a:r>
          </a:p>
          <a:p>
            <a:pPr lvl="0" rtl="0">
              <a:spcBef>
                <a:spcPts val="0"/>
              </a:spcBef>
              <a:buNone/>
            </a:pPr>
            <a:r>
              <a:rPr lang="en" sz="1800">
                <a:latin typeface="Source Code Pro"/>
                <a:ea typeface="Source Code Pro"/>
                <a:cs typeface="Source Code Pro"/>
                <a:sym typeface="Source Code Pro"/>
              </a:rPr>
              <a:t>...Empowering</a:t>
            </a:r>
          </a:p>
          <a:p>
            <a:pPr lvl="0" rtl="0">
              <a:spcBef>
                <a:spcPts val="0"/>
              </a:spcBef>
              <a:buNone/>
            </a:pPr>
            <a:r>
              <a:rPr lang="en" sz="1800">
                <a:latin typeface="Source Code Pro"/>
                <a:ea typeface="Source Code Pro"/>
                <a:cs typeface="Source Code Pro"/>
                <a:sym typeface="Source Code Pro"/>
              </a:rPr>
              <a:t>...Transformative</a:t>
            </a:r>
          </a:p>
          <a:p>
            <a:pPr lvl="0" rtl="0">
              <a:spcBef>
                <a:spcPts val="0"/>
              </a:spcBef>
              <a:buNone/>
            </a:pPr>
            <a:r>
              <a:rPr lang="en" sz="1800">
                <a:latin typeface="Source Code Pro"/>
                <a:ea typeface="Source Code Pro"/>
                <a:cs typeface="Source Code Pro"/>
                <a:sym typeface="Source Code Pro"/>
              </a:rPr>
              <a:t>...A Mindset</a:t>
            </a:r>
          </a:p>
          <a:p>
            <a:pPr lvl="0" rtl="0">
              <a:spcBef>
                <a:spcPts val="0"/>
              </a:spcBef>
              <a:buNone/>
            </a:pPr>
            <a:endParaRPr/>
          </a:p>
        </p:txBody>
      </p:sp>
      <p:sp>
        <p:nvSpPr>
          <p:cNvPr id="313" name="Shape 313" descr="“Seven Minutes of Terror: The Challenges of Getting to Mars” video by NASA Jet Propulsion Laboratory: https://www.youtube.com/watch?v=Ki_Af_o9Q9s  STEM Education Overview: https://www.youtube.com/watch?v=FCijW7ikeYQ  Design Thinking in Elementary: https://www.youtube.com/watch?v=hvqST2ggvA0 https://www.youtube.com/watch?v=uXA7R-AYxh0  Applied Learning Program: http://www.davidleeedtech.org/#!applied-learning-program/cf4z  You can find me at: Website: http://www.davidleeedtech.org Twitter: http://twitter.com/davidleeedtech Instagram: http://instagram.com/davidleeedtech Blog: http://davidleeedtech.wordpress.com  Intro Music 1 by Kevin Macleod &quot;Pamgaea&quot; Intro Music 2 by Ryan Little “Falling Down”: https://soundcloud.com/iamryanlittle Background Music by Kevin Macleod &quot;Fretless&quot; www.incompetech.com" title="STEM Education Week with Design Thinking">
            <a:hlinkClick r:id="rId3"/>
          </p:cNvPr>
          <p:cNvSpPr/>
          <p:nvPr/>
        </p:nvSpPr>
        <p:spPr>
          <a:xfrm>
            <a:off x="3738850" y="1246250"/>
            <a:ext cx="4572000" cy="3429000"/>
          </a:xfrm>
          <a:prstGeom prst="rect">
            <a:avLst/>
          </a:prstGeom>
          <a:blipFill>
            <a:blip r:embed="rId4">
              <a:alphaModFix/>
            </a:blip>
            <a:stretch>
              <a:fillRect/>
            </a:stretch>
          </a:blipFill>
          <a:ln>
            <a:noFill/>
          </a:ln>
        </p:spPr>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Today’s Design Thinking Challenge</a:t>
            </a:r>
          </a:p>
        </p:txBody>
      </p:sp>
      <p:sp>
        <p:nvSpPr>
          <p:cNvPr id="319" name="Shape 319"/>
          <p:cNvSpPr txBox="1">
            <a:spLocks noGrp="1"/>
          </p:cNvSpPr>
          <p:nvPr>
            <p:ph type="body" idx="1"/>
          </p:nvPr>
        </p:nvSpPr>
        <p:spPr>
          <a:xfrm>
            <a:off x="311700" y="1228675"/>
            <a:ext cx="8520600" cy="1764600"/>
          </a:xfrm>
          <a:prstGeom prst="rect">
            <a:avLst/>
          </a:prstGeom>
        </p:spPr>
        <p:txBody>
          <a:bodyPr lIns="91425" tIns="91425" rIns="91425" bIns="91425" anchor="t" anchorCtr="0">
            <a:noAutofit/>
          </a:bodyPr>
          <a:lstStyle/>
          <a:p>
            <a:pPr lvl="0" rtl="0">
              <a:spcBef>
                <a:spcPts val="0"/>
              </a:spcBef>
              <a:buNone/>
            </a:pPr>
            <a:r>
              <a:rPr lang="en" sz="2400"/>
              <a:t>How might we design a classroom that supports one or all of the 5 R’s?</a:t>
            </a:r>
          </a:p>
        </p:txBody>
      </p:sp>
      <p:pic>
        <p:nvPicPr>
          <p:cNvPr id="320" name="Shape 320"/>
          <p:cNvPicPr preferRelativeResize="0"/>
          <p:nvPr/>
        </p:nvPicPr>
        <p:blipFill>
          <a:blip r:embed="rId3">
            <a:alphaModFix/>
          </a:blip>
          <a:stretch>
            <a:fillRect/>
          </a:stretch>
        </p:blipFill>
        <p:spPr>
          <a:xfrm>
            <a:off x="2780275" y="2312062"/>
            <a:ext cx="3583450" cy="28314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Ready, Set, Go!</a:t>
            </a:r>
          </a:p>
        </p:txBody>
      </p:sp>
      <p:sp>
        <p:nvSpPr>
          <p:cNvPr id="326" name="Shape 326"/>
          <p:cNvSpPr txBox="1">
            <a:spLocks noGrp="1"/>
          </p:cNvSpPr>
          <p:nvPr>
            <p:ph type="body" idx="1"/>
          </p:nvPr>
        </p:nvSpPr>
        <p:spPr>
          <a:xfrm>
            <a:off x="4732325" y="1211183"/>
            <a:ext cx="3831000" cy="37176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000" dirty="0"/>
              <a:t>Yes, we are going through the whole cycle in 1 ½ hours!</a:t>
            </a:r>
          </a:p>
          <a:p>
            <a:pPr marL="457200" lvl="0" indent="-355600" rtl="0">
              <a:lnSpc>
                <a:spcPct val="100000"/>
              </a:lnSpc>
              <a:spcBef>
                <a:spcPts val="0"/>
              </a:spcBef>
              <a:spcAft>
                <a:spcPts val="0"/>
              </a:spcAft>
              <a:buSzPct val="100000"/>
              <a:buFont typeface="Arial" charset="0"/>
              <a:buChar char="•"/>
            </a:pPr>
            <a:r>
              <a:rPr lang="en" sz="2000" dirty="0"/>
              <a:t>Messy</a:t>
            </a:r>
          </a:p>
          <a:p>
            <a:pPr marL="457200" lvl="0" indent="-355600" rtl="0">
              <a:lnSpc>
                <a:spcPct val="100000"/>
              </a:lnSpc>
              <a:spcBef>
                <a:spcPts val="0"/>
              </a:spcBef>
              <a:spcAft>
                <a:spcPts val="0"/>
              </a:spcAft>
              <a:buSzPct val="100000"/>
              <a:buFont typeface="Arial" charset="0"/>
              <a:buChar char="•"/>
            </a:pPr>
            <a:r>
              <a:rPr lang="en" sz="2000" dirty="0"/>
              <a:t>Outside comfort zone</a:t>
            </a:r>
          </a:p>
          <a:p>
            <a:pPr marL="457200" lvl="0" indent="-355600" rtl="0">
              <a:lnSpc>
                <a:spcPct val="100000"/>
              </a:lnSpc>
              <a:spcBef>
                <a:spcPts val="0"/>
              </a:spcBef>
              <a:spcAft>
                <a:spcPts val="0"/>
              </a:spcAft>
              <a:buSzPct val="100000"/>
              <a:buFont typeface="Arial" charset="0"/>
              <a:buChar char="•"/>
            </a:pPr>
            <a:r>
              <a:rPr lang="en" sz="2000" dirty="0"/>
              <a:t>Fun</a:t>
            </a:r>
          </a:p>
          <a:p>
            <a:pPr marL="457200" lvl="0" indent="-355600" rtl="0">
              <a:lnSpc>
                <a:spcPct val="100000"/>
              </a:lnSpc>
              <a:spcBef>
                <a:spcPts val="0"/>
              </a:spcBef>
              <a:spcAft>
                <a:spcPts val="0"/>
              </a:spcAft>
              <a:buSzPct val="100000"/>
              <a:buFont typeface="Arial" charset="0"/>
              <a:buChar char="•"/>
            </a:pPr>
            <a:r>
              <a:rPr lang="en" sz="2000" dirty="0"/>
              <a:t>Real solutions</a:t>
            </a:r>
          </a:p>
          <a:p>
            <a:pPr lvl="0" rtl="0">
              <a:lnSpc>
                <a:spcPct val="100000"/>
              </a:lnSpc>
              <a:spcBef>
                <a:spcPts val="0"/>
              </a:spcBef>
              <a:spcAft>
                <a:spcPts val="0"/>
              </a:spcAft>
              <a:buNone/>
            </a:pPr>
            <a:endParaRPr lang="en-US" sz="2000" b="1" dirty="0" smtClean="0"/>
          </a:p>
          <a:p>
            <a:pPr lvl="0" rtl="0">
              <a:lnSpc>
                <a:spcPct val="100000"/>
              </a:lnSpc>
              <a:spcBef>
                <a:spcPts val="0"/>
              </a:spcBef>
              <a:spcAft>
                <a:spcPts val="0"/>
              </a:spcAft>
              <a:buNone/>
            </a:pPr>
            <a:r>
              <a:rPr lang="en" sz="2000" b="1" dirty="0" smtClean="0"/>
              <a:t>Teams </a:t>
            </a:r>
            <a:r>
              <a:rPr lang="en" sz="2000" b="1" dirty="0"/>
              <a:t>of 5 people.</a:t>
            </a:r>
            <a:br>
              <a:rPr lang="en" sz="2000" b="1" dirty="0"/>
            </a:br>
            <a:r>
              <a:rPr lang="en" sz="2000" b="1" dirty="0"/>
              <a:t>Find your Space!</a:t>
            </a:r>
          </a:p>
        </p:txBody>
      </p:sp>
      <p:pic>
        <p:nvPicPr>
          <p:cNvPr id="327" name="Shape 327" descr="DT Graphic.png"/>
          <p:cNvPicPr preferRelativeResize="0"/>
          <p:nvPr/>
        </p:nvPicPr>
        <p:blipFill>
          <a:blip r:embed="rId3">
            <a:alphaModFix/>
          </a:blip>
          <a:stretch>
            <a:fillRect/>
          </a:stretch>
        </p:blipFill>
        <p:spPr>
          <a:xfrm>
            <a:off x="61474" y="1194246"/>
            <a:ext cx="4430876" cy="35229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a:blip r:embed="rId3">
            <a:alphaModFix/>
          </a:blip>
          <a:stretch>
            <a:fillRect/>
          </a:stretch>
        </p:blipFill>
        <p:spPr>
          <a:xfrm>
            <a:off x="2381525" y="0"/>
            <a:ext cx="1455225" cy="1455225"/>
          </a:xfrm>
          <a:prstGeom prst="rect">
            <a:avLst/>
          </a:prstGeom>
          <a:noFill/>
          <a:ln>
            <a:noFill/>
          </a:ln>
        </p:spPr>
      </p:pic>
      <p:sp>
        <p:nvSpPr>
          <p:cNvPr id="333" name="Shape 333"/>
          <p:cNvSpPr txBox="1"/>
          <p:nvPr/>
        </p:nvSpPr>
        <p:spPr>
          <a:xfrm>
            <a:off x="3836750" y="320362"/>
            <a:ext cx="2696700" cy="814500"/>
          </a:xfrm>
          <a:prstGeom prst="rect">
            <a:avLst/>
          </a:prstGeom>
          <a:noFill/>
          <a:ln>
            <a:noFill/>
          </a:ln>
        </p:spPr>
        <p:txBody>
          <a:bodyPr lIns="91425" tIns="91425" rIns="91425" bIns="91425" anchor="t" anchorCtr="0">
            <a:noAutofit/>
          </a:bodyPr>
          <a:lstStyle/>
          <a:p>
            <a:pPr lvl="0" rtl="0">
              <a:spcBef>
                <a:spcPts val="0"/>
              </a:spcBef>
              <a:buNone/>
            </a:pPr>
            <a:r>
              <a:rPr lang="en" sz="3600"/>
              <a:t>Empathize</a:t>
            </a:r>
          </a:p>
        </p:txBody>
      </p:sp>
      <p:sp>
        <p:nvSpPr>
          <p:cNvPr id="334" name="Shape 334"/>
          <p:cNvSpPr txBox="1"/>
          <p:nvPr/>
        </p:nvSpPr>
        <p:spPr>
          <a:xfrm>
            <a:off x="471050" y="1770100"/>
            <a:ext cx="7369200" cy="3038400"/>
          </a:xfrm>
          <a:prstGeom prst="rect">
            <a:avLst/>
          </a:prstGeom>
          <a:noFill/>
          <a:ln>
            <a:noFill/>
          </a:ln>
        </p:spPr>
        <p:txBody>
          <a:bodyPr lIns="91425" tIns="91425" rIns="91425" bIns="91425" anchor="t" anchorCtr="0">
            <a:noAutofit/>
          </a:bodyPr>
          <a:lstStyle/>
          <a:p>
            <a:pPr marL="457200" lvl="0" indent="-342900">
              <a:spcBef>
                <a:spcPts val="0"/>
              </a:spcBef>
              <a:buSzPct val="100000"/>
              <a:buFont typeface="Source Code Pro"/>
              <a:buChar char="●"/>
            </a:pPr>
            <a:r>
              <a:rPr lang="en" sz="1800" b="1">
                <a:latin typeface="Source Code Pro"/>
                <a:ea typeface="Source Code Pro"/>
                <a:cs typeface="Source Code Pro"/>
                <a:sym typeface="Source Code Pro"/>
              </a:rPr>
              <a:t>10 minutes</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Think of 2-3 questions</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Gather as much information as you can from your “users”</a:t>
            </a:r>
          </a:p>
          <a:p>
            <a:pPr marL="914400" lvl="1" indent="-342900">
              <a:spcBef>
                <a:spcPts val="0"/>
              </a:spcBef>
              <a:buSzPct val="100000"/>
              <a:buFont typeface="Source Code Pro"/>
              <a:buChar char="○"/>
            </a:pPr>
            <a:r>
              <a:rPr lang="en" sz="1800">
                <a:latin typeface="Source Code Pro"/>
                <a:ea typeface="Source Code Pro"/>
                <a:cs typeface="Source Code Pro"/>
                <a:sym typeface="Source Code Pro"/>
              </a:rPr>
              <a:t>Interview each other</a:t>
            </a:r>
          </a:p>
          <a:p>
            <a:pPr marL="914400" lvl="1" indent="-342900" rtl="0">
              <a:spcBef>
                <a:spcPts val="0"/>
              </a:spcBef>
              <a:buSzPct val="100000"/>
              <a:buFont typeface="Source Code Pro"/>
              <a:buChar char="○"/>
            </a:pPr>
            <a:r>
              <a:rPr lang="en" sz="1800">
                <a:latin typeface="Source Code Pro"/>
                <a:ea typeface="Source Code Pro"/>
                <a:cs typeface="Source Code Pro"/>
                <a:sym typeface="Source Code Pro"/>
              </a:rPr>
              <a:t>Two minute Interviews</a:t>
            </a:r>
          </a:p>
          <a:p>
            <a:pPr marL="914400" lvl="1" indent="-342900" rtl="0">
              <a:spcBef>
                <a:spcPts val="0"/>
              </a:spcBef>
              <a:buSzPct val="100000"/>
              <a:buFont typeface="Source Code Pro"/>
              <a:buChar char="○"/>
            </a:pPr>
            <a:r>
              <a:rPr lang="en" sz="1800">
                <a:latin typeface="Source Code Pro"/>
                <a:ea typeface="Source Code Pro"/>
                <a:cs typeface="Source Code Pro"/>
                <a:sym typeface="Source Code Pro"/>
              </a:rPr>
              <a:t>Open-Ended questions (Why? Tell me More…)</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Challenge: Learning how to Interview!</a:t>
            </a:r>
            <a:r>
              <a:rPr lang="en" sz="1800">
                <a:solidFill>
                  <a:srgbClr val="0000FF"/>
                </a:solidFill>
                <a:latin typeface="Source Code Pro"/>
                <a:ea typeface="Source Code Pro"/>
                <a:cs typeface="Source Code Pro"/>
                <a:sym typeface="Source Code Pro"/>
              </a:rPr>
              <a:t> </a:t>
            </a:r>
          </a:p>
          <a:p>
            <a:pPr lvl="0">
              <a:spcBef>
                <a:spcPts val="0"/>
              </a:spcBef>
              <a:buNone/>
            </a:pPr>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Quick Talk: What is Design Thinking?</a:t>
            </a:r>
          </a:p>
        </p:txBody>
      </p:sp>
      <p:pic>
        <p:nvPicPr>
          <p:cNvPr id="90" name="Shape 90" descr="DT Graphic.png"/>
          <p:cNvPicPr preferRelativeResize="0"/>
          <p:nvPr/>
        </p:nvPicPr>
        <p:blipFill>
          <a:blip r:embed="rId3">
            <a:alphaModFix/>
          </a:blip>
          <a:stretch>
            <a:fillRect/>
          </a:stretch>
        </p:blipFill>
        <p:spPr>
          <a:xfrm>
            <a:off x="2128061" y="1257249"/>
            <a:ext cx="4887873" cy="3886249"/>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b="27235"/>
          <a:stretch/>
        </p:blipFill>
        <p:spPr>
          <a:xfrm>
            <a:off x="2496025" y="83425"/>
            <a:ext cx="1455224" cy="1260467"/>
          </a:xfrm>
          <a:prstGeom prst="rect">
            <a:avLst/>
          </a:prstGeom>
          <a:noFill/>
          <a:ln>
            <a:noFill/>
          </a:ln>
        </p:spPr>
      </p:pic>
      <p:sp>
        <p:nvSpPr>
          <p:cNvPr id="340" name="Shape 340"/>
          <p:cNvSpPr txBox="1"/>
          <p:nvPr/>
        </p:nvSpPr>
        <p:spPr>
          <a:xfrm>
            <a:off x="3951250" y="306400"/>
            <a:ext cx="2696700" cy="814500"/>
          </a:xfrm>
          <a:prstGeom prst="rect">
            <a:avLst/>
          </a:prstGeom>
          <a:noFill/>
          <a:ln>
            <a:noFill/>
          </a:ln>
        </p:spPr>
        <p:txBody>
          <a:bodyPr lIns="91425" tIns="91425" rIns="91425" bIns="91425" anchor="t" anchorCtr="0">
            <a:noAutofit/>
          </a:bodyPr>
          <a:lstStyle/>
          <a:p>
            <a:pPr lvl="0" rtl="0">
              <a:spcBef>
                <a:spcPts val="0"/>
              </a:spcBef>
              <a:buNone/>
            </a:pPr>
            <a:r>
              <a:rPr lang="en" sz="3600"/>
              <a:t>Define</a:t>
            </a:r>
          </a:p>
        </p:txBody>
      </p:sp>
      <p:sp>
        <p:nvSpPr>
          <p:cNvPr id="341" name="Shape 341"/>
          <p:cNvSpPr txBox="1"/>
          <p:nvPr/>
        </p:nvSpPr>
        <p:spPr>
          <a:xfrm>
            <a:off x="583850" y="1770100"/>
            <a:ext cx="7923900" cy="2133900"/>
          </a:xfrm>
          <a:prstGeom prst="rect">
            <a:avLst/>
          </a:prstGeom>
          <a:noFill/>
          <a:ln>
            <a:noFill/>
          </a:ln>
        </p:spPr>
        <p:txBody>
          <a:bodyPr lIns="91425" tIns="91425" rIns="91425" bIns="91425" anchor="t" anchorCtr="0">
            <a:noAutofit/>
          </a:bodyPr>
          <a:lstStyle/>
          <a:p>
            <a:pPr marL="457200" lvl="0" indent="-342900">
              <a:spcBef>
                <a:spcPts val="0"/>
              </a:spcBef>
              <a:buSzPct val="100000"/>
              <a:buFont typeface="Source Code Pro"/>
              <a:buChar char="●"/>
            </a:pPr>
            <a:r>
              <a:rPr lang="en" sz="1800" b="1">
                <a:latin typeface="Source Code Pro"/>
                <a:ea typeface="Source Code Pro"/>
                <a:cs typeface="Source Code Pro"/>
                <a:sym typeface="Source Code Pro"/>
              </a:rPr>
              <a:t>15 minutes</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Organize your Data and Identify Common Themes</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Complete User/Needs/Insight</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P.S. We’ve already developed your HMW statement!</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Challenge: This is the most challenging stage!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3">
            <a:alphaModFix/>
          </a:blip>
          <a:srcRect b="22773"/>
          <a:stretch/>
        </p:blipFill>
        <p:spPr>
          <a:xfrm>
            <a:off x="2474000" y="83394"/>
            <a:ext cx="1455225" cy="1242479"/>
          </a:xfrm>
          <a:prstGeom prst="rect">
            <a:avLst/>
          </a:prstGeom>
          <a:noFill/>
          <a:ln>
            <a:noFill/>
          </a:ln>
        </p:spPr>
      </p:pic>
      <p:sp>
        <p:nvSpPr>
          <p:cNvPr id="347" name="Shape 347"/>
          <p:cNvSpPr txBox="1"/>
          <p:nvPr/>
        </p:nvSpPr>
        <p:spPr>
          <a:xfrm>
            <a:off x="3836750" y="403762"/>
            <a:ext cx="2696700" cy="814500"/>
          </a:xfrm>
          <a:prstGeom prst="rect">
            <a:avLst/>
          </a:prstGeom>
          <a:noFill/>
          <a:ln>
            <a:noFill/>
          </a:ln>
        </p:spPr>
        <p:txBody>
          <a:bodyPr lIns="91425" tIns="91425" rIns="91425" bIns="91425" anchor="t" anchorCtr="0">
            <a:noAutofit/>
          </a:bodyPr>
          <a:lstStyle/>
          <a:p>
            <a:pPr lvl="0" rtl="0">
              <a:spcBef>
                <a:spcPts val="0"/>
              </a:spcBef>
              <a:buNone/>
            </a:pPr>
            <a:r>
              <a:rPr lang="en" sz="3600"/>
              <a:t>Imagine</a:t>
            </a:r>
          </a:p>
        </p:txBody>
      </p:sp>
      <p:sp>
        <p:nvSpPr>
          <p:cNvPr id="348" name="Shape 348"/>
          <p:cNvSpPr txBox="1"/>
          <p:nvPr/>
        </p:nvSpPr>
        <p:spPr>
          <a:xfrm>
            <a:off x="596275" y="1686700"/>
            <a:ext cx="7339800" cy="27543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Source Code Pro"/>
              <a:buChar char="●"/>
            </a:pPr>
            <a:r>
              <a:rPr lang="en" sz="1800" b="1">
                <a:latin typeface="Source Code Pro"/>
                <a:ea typeface="Source Code Pro"/>
                <a:cs typeface="Source Code Pro"/>
                <a:sym typeface="Source Code Pro"/>
              </a:rPr>
              <a:t>10 minutes</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Brainstorming!</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Defer judgement and get crazy!</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Quantity over quality - the more ideas you generate, the better it is!</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One idea has to involve a celebrity</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Challenge: Thinking too much - fast, fast fast!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b="24115"/>
          <a:stretch/>
        </p:blipFill>
        <p:spPr>
          <a:xfrm>
            <a:off x="2343916" y="189787"/>
            <a:ext cx="1492833" cy="1242474"/>
          </a:xfrm>
          <a:prstGeom prst="rect">
            <a:avLst/>
          </a:prstGeom>
          <a:noFill/>
          <a:ln>
            <a:noFill/>
          </a:ln>
        </p:spPr>
      </p:pic>
      <p:sp>
        <p:nvSpPr>
          <p:cNvPr id="354" name="Shape 354"/>
          <p:cNvSpPr txBox="1"/>
          <p:nvPr/>
        </p:nvSpPr>
        <p:spPr>
          <a:xfrm>
            <a:off x="3836750" y="403762"/>
            <a:ext cx="2696700" cy="814500"/>
          </a:xfrm>
          <a:prstGeom prst="rect">
            <a:avLst/>
          </a:prstGeom>
          <a:noFill/>
          <a:ln>
            <a:noFill/>
          </a:ln>
        </p:spPr>
        <p:txBody>
          <a:bodyPr lIns="91425" tIns="91425" rIns="91425" bIns="91425" anchor="t" anchorCtr="0">
            <a:noAutofit/>
          </a:bodyPr>
          <a:lstStyle/>
          <a:p>
            <a:pPr lvl="0" rtl="0">
              <a:spcBef>
                <a:spcPts val="0"/>
              </a:spcBef>
              <a:buNone/>
            </a:pPr>
            <a:r>
              <a:rPr lang="en" sz="3600"/>
              <a:t>Prototype</a:t>
            </a:r>
          </a:p>
        </p:txBody>
      </p:sp>
      <p:sp>
        <p:nvSpPr>
          <p:cNvPr id="355" name="Shape 355"/>
          <p:cNvSpPr txBox="1"/>
          <p:nvPr/>
        </p:nvSpPr>
        <p:spPr>
          <a:xfrm>
            <a:off x="667250" y="1797900"/>
            <a:ext cx="7339800" cy="14751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Source Code Pro"/>
              <a:buChar char="●"/>
            </a:pPr>
            <a:r>
              <a:rPr lang="en" sz="1800" b="1">
                <a:latin typeface="Source Code Pro"/>
                <a:ea typeface="Source Code Pro"/>
                <a:cs typeface="Source Code Pro"/>
                <a:sym typeface="Source Code Pro"/>
              </a:rPr>
              <a:t>25 minutes</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Make it! Build it!</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Challenge: Fail Often, Fail Fast!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p:cNvPicPr preferRelativeResize="0"/>
          <p:nvPr/>
        </p:nvPicPr>
        <p:blipFill rotWithShape="1">
          <a:blip r:embed="rId3">
            <a:alphaModFix/>
          </a:blip>
          <a:srcRect b="23477"/>
          <a:stretch/>
        </p:blipFill>
        <p:spPr>
          <a:xfrm>
            <a:off x="2487423" y="189800"/>
            <a:ext cx="1472463" cy="1242449"/>
          </a:xfrm>
          <a:prstGeom prst="rect">
            <a:avLst/>
          </a:prstGeom>
          <a:noFill/>
          <a:ln>
            <a:noFill/>
          </a:ln>
        </p:spPr>
      </p:pic>
      <p:sp>
        <p:nvSpPr>
          <p:cNvPr id="361" name="Shape 361"/>
          <p:cNvSpPr txBox="1"/>
          <p:nvPr/>
        </p:nvSpPr>
        <p:spPr>
          <a:xfrm>
            <a:off x="3959887" y="403762"/>
            <a:ext cx="2696700" cy="814500"/>
          </a:xfrm>
          <a:prstGeom prst="rect">
            <a:avLst/>
          </a:prstGeom>
          <a:noFill/>
          <a:ln>
            <a:noFill/>
          </a:ln>
        </p:spPr>
        <p:txBody>
          <a:bodyPr lIns="91425" tIns="91425" rIns="91425" bIns="91425" anchor="t" anchorCtr="0">
            <a:noAutofit/>
          </a:bodyPr>
          <a:lstStyle/>
          <a:p>
            <a:pPr lvl="0" rtl="0">
              <a:spcBef>
                <a:spcPts val="0"/>
              </a:spcBef>
              <a:buNone/>
            </a:pPr>
            <a:r>
              <a:rPr lang="en" sz="3600"/>
              <a:t>Try</a:t>
            </a:r>
          </a:p>
        </p:txBody>
      </p:sp>
      <p:sp>
        <p:nvSpPr>
          <p:cNvPr id="362" name="Shape 362"/>
          <p:cNvSpPr txBox="1"/>
          <p:nvPr/>
        </p:nvSpPr>
        <p:spPr>
          <a:xfrm>
            <a:off x="611650" y="1825700"/>
            <a:ext cx="7339800" cy="18618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Source Code Pro"/>
              <a:buChar char="●"/>
            </a:pPr>
            <a:r>
              <a:rPr lang="en" sz="1800" b="1">
                <a:latin typeface="Source Code Pro"/>
                <a:ea typeface="Source Code Pro"/>
                <a:cs typeface="Source Code Pro"/>
                <a:sym typeface="Source Code Pro"/>
              </a:rPr>
              <a:t>2 minute presentation + 1 minute for feedback</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Get feedback that informs the next iteration</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Create an experience for the user</a:t>
            </a:r>
          </a:p>
          <a:p>
            <a:pPr marL="457200" lvl="0" indent="-342900" rtl="0">
              <a:spcBef>
                <a:spcPts val="0"/>
              </a:spcBef>
              <a:buSzPct val="100000"/>
              <a:buFont typeface="Source Code Pro"/>
              <a:buChar char="●"/>
            </a:pPr>
            <a:r>
              <a:rPr lang="en" sz="1800">
                <a:latin typeface="Source Code Pro"/>
                <a:ea typeface="Source Code Pro"/>
                <a:cs typeface="Source Code Pro"/>
                <a:sym typeface="Source Code Pro"/>
              </a:rPr>
              <a:t>Show, don’t tell</a:t>
            </a:r>
          </a:p>
          <a:p>
            <a:pPr marL="457200" lvl="0" indent="-342900">
              <a:spcBef>
                <a:spcPts val="0"/>
              </a:spcBef>
              <a:buSzPct val="100000"/>
              <a:buFont typeface="Source Code Pro"/>
              <a:buChar char="●"/>
            </a:pPr>
            <a:r>
              <a:rPr lang="en" sz="1800">
                <a:latin typeface="Source Code Pro"/>
                <a:ea typeface="Source Code Pro"/>
                <a:cs typeface="Source Code Pro"/>
                <a:sym typeface="Source Code Pro"/>
              </a:rPr>
              <a:t>Challenge: What do you want to know? How will it help to inform your solution?</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4535275" y="211550"/>
            <a:ext cx="4336800" cy="4707300"/>
          </a:xfrm>
          <a:prstGeom prst="rect">
            <a:avLst/>
          </a:prstGeom>
        </p:spPr>
        <p:txBody>
          <a:bodyPr lIns="91425" tIns="91425" rIns="91425" bIns="91425" anchor="t" anchorCtr="0">
            <a:noAutofit/>
          </a:bodyPr>
          <a:lstStyle/>
          <a:p>
            <a:pPr lvl="0">
              <a:spcBef>
                <a:spcPts val="0"/>
              </a:spcBef>
              <a:buNone/>
            </a:pPr>
            <a:r>
              <a:rPr lang="en" dirty="0"/>
              <a:t>Shout out!</a:t>
            </a:r>
          </a:p>
          <a:p>
            <a:pPr lvl="0">
              <a:spcBef>
                <a:spcPts val="0"/>
              </a:spcBef>
              <a:buNone/>
            </a:pPr>
            <a:r>
              <a:rPr lang="en" dirty="0"/>
              <a:t>What was the highlight of your day?</a:t>
            </a:r>
          </a:p>
          <a:p>
            <a:pPr lvl="0">
              <a:spcBef>
                <a:spcPts val="0"/>
              </a:spcBef>
              <a:buNone/>
            </a:pPr>
            <a:endParaRPr dirty="0"/>
          </a:p>
          <a:p>
            <a:pPr lvl="0" rtl="0">
              <a:spcBef>
                <a:spcPts val="0"/>
              </a:spcBef>
              <a:buNone/>
            </a:pPr>
            <a:r>
              <a:rPr lang="en" dirty="0"/>
              <a:t>Other Stuff</a:t>
            </a:r>
          </a:p>
          <a:p>
            <a:pPr marL="514350" lvl="0" indent="-285750" rtl="0">
              <a:lnSpc>
                <a:spcPct val="100000"/>
              </a:lnSpc>
              <a:spcBef>
                <a:spcPts val="0"/>
              </a:spcBef>
              <a:spcAft>
                <a:spcPts val="0"/>
              </a:spcAft>
              <a:buFont typeface="Arial" charset="0"/>
              <a:buChar char="•"/>
            </a:pPr>
            <a:r>
              <a:rPr lang="en" dirty="0"/>
              <a:t>Evaluation</a:t>
            </a:r>
          </a:p>
          <a:p>
            <a:pPr marL="514350" lvl="0" indent="-285750" rtl="0">
              <a:lnSpc>
                <a:spcPct val="100000"/>
              </a:lnSpc>
              <a:spcBef>
                <a:spcPts val="0"/>
              </a:spcBef>
              <a:spcAft>
                <a:spcPts val="0"/>
              </a:spcAft>
              <a:buFont typeface="Arial" charset="0"/>
              <a:buChar char="•"/>
            </a:pPr>
            <a:r>
              <a:rPr lang="en" dirty="0"/>
              <a:t>Lunch</a:t>
            </a:r>
          </a:p>
          <a:p>
            <a:pPr marL="514350" lvl="0" indent="-285750" rtl="0">
              <a:lnSpc>
                <a:spcPct val="100000"/>
              </a:lnSpc>
              <a:spcBef>
                <a:spcPts val="0"/>
              </a:spcBef>
              <a:spcAft>
                <a:spcPts val="0"/>
              </a:spcAft>
              <a:buFont typeface="Arial" charset="0"/>
              <a:buChar char="•"/>
            </a:pPr>
            <a:r>
              <a:rPr lang="en" dirty="0"/>
              <a:t>Design Thinking Slides</a:t>
            </a:r>
          </a:p>
        </p:txBody>
      </p:sp>
      <p:pic>
        <p:nvPicPr>
          <p:cNvPr id="368" name="Shape 368" descr="and-now-it-is-time-for-some-closing-remarks.png"/>
          <p:cNvPicPr preferRelativeResize="0"/>
          <p:nvPr/>
        </p:nvPicPr>
        <p:blipFill>
          <a:blip r:embed="rId3">
            <a:alphaModFix/>
          </a:blip>
          <a:stretch>
            <a:fillRect/>
          </a:stretch>
        </p:blipFill>
        <p:spPr>
          <a:xfrm>
            <a:off x="-7" y="0"/>
            <a:ext cx="4408714" cy="514350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44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Quick Talk: What is Design Thinking?</a:t>
            </a:r>
          </a:p>
        </p:txBody>
      </p:sp>
      <p:pic>
        <p:nvPicPr>
          <p:cNvPr id="96" name="Shape 96" descr="DT Graphic.png"/>
          <p:cNvPicPr preferRelativeResize="0"/>
          <p:nvPr/>
        </p:nvPicPr>
        <p:blipFill>
          <a:blip r:embed="rId3">
            <a:alphaModFix/>
          </a:blip>
          <a:stretch>
            <a:fillRect/>
          </a:stretch>
        </p:blipFill>
        <p:spPr>
          <a:xfrm>
            <a:off x="4631450" y="1380650"/>
            <a:ext cx="4070800" cy="3236599"/>
          </a:xfrm>
          <a:prstGeom prst="rect">
            <a:avLst/>
          </a:prstGeom>
          <a:noFill/>
          <a:ln>
            <a:noFill/>
          </a:ln>
        </p:spPr>
      </p:pic>
      <p:pic>
        <p:nvPicPr>
          <p:cNvPr id="97" name="Shape 97"/>
          <p:cNvPicPr preferRelativeResize="0"/>
          <p:nvPr/>
        </p:nvPicPr>
        <p:blipFill>
          <a:blip r:embed="rId4">
            <a:alphaModFix/>
          </a:blip>
          <a:stretch>
            <a:fillRect/>
          </a:stretch>
        </p:blipFill>
        <p:spPr>
          <a:xfrm>
            <a:off x="480634" y="1244550"/>
            <a:ext cx="2040051" cy="3744849"/>
          </a:xfrm>
          <a:prstGeom prst="rect">
            <a:avLst/>
          </a:prstGeom>
          <a:noFill/>
          <a:ln>
            <a:noFill/>
          </a:ln>
        </p:spPr>
      </p:pic>
      <p:pic>
        <p:nvPicPr>
          <p:cNvPr id="98" name="Shape 98" descr="DSTMan.png"/>
          <p:cNvPicPr preferRelativeResize="0"/>
          <p:nvPr/>
        </p:nvPicPr>
        <p:blipFill>
          <a:blip r:embed="rId5">
            <a:alphaModFix/>
          </a:blip>
          <a:stretch>
            <a:fillRect/>
          </a:stretch>
        </p:blipFill>
        <p:spPr>
          <a:xfrm>
            <a:off x="3185874" y="2049513"/>
            <a:ext cx="1031750" cy="1767136"/>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Quick Talk: What is Design Thinking?</a:t>
            </a:r>
          </a:p>
        </p:txBody>
      </p:sp>
      <p:pic>
        <p:nvPicPr>
          <p:cNvPr id="104" name="Shape 104" descr="Screen Shot 2016-08-18 at 2.43.19 PM.png"/>
          <p:cNvPicPr preferRelativeResize="0"/>
          <p:nvPr/>
        </p:nvPicPr>
        <p:blipFill>
          <a:blip r:embed="rId3">
            <a:alphaModFix/>
          </a:blip>
          <a:stretch>
            <a:fillRect/>
          </a:stretch>
        </p:blipFill>
        <p:spPr>
          <a:xfrm>
            <a:off x="0" y="1050206"/>
            <a:ext cx="9143999" cy="4017287"/>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sz="4400" dirty="0">
                <a:latin typeface="Amatic SC" pitchFamily="2" charset="0"/>
                <a:ea typeface="Comic Sans MS"/>
                <a:cs typeface="Comic Sans MS"/>
                <a:sym typeface="Comic Sans MS"/>
              </a:rPr>
              <a:t>Today’s Challenge</a:t>
            </a:r>
          </a:p>
        </p:txBody>
      </p:sp>
      <p:sp>
        <p:nvSpPr>
          <p:cNvPr id="110" name="Shape 110"/>
          <p:cNvSpPr txBox="1">
            <a:spLocks noGrp="1"/>
          </p:cNvSpPr>
          <p:nvPr>
            <p:ph type="body" idx="1"/>
          </p:nvPr>
        </p:nvSpPr>
        <p:spPr>
          <a:xfrm>
            <a:off x="311700" y="1228675"/>
            <a:ext cx="8520600" cy="1764600"/>
          </a:xfrm>
          <a:prstGeom prst="rect">
            <a:avLst/>
          </a:prstGeom>
        </p:spPr>
        <p:txBody>
          <a:bodyPr lIns="91425" tIns="91425" rIns="91425" bIns="91425" anchor="t" anchorCtr="0">
            <a:noAutofit/>
          </a:bodyPr>
          <a:lstStyle/>
          <a:p>
            <a:pPr lvl="0" rtl="0">
              <a:spcBef>
                <a:spcPts val="0"/>
              </a:spcBef>
              <a:buNone/>
            </a:pPr>
            <a:r>
              <a:rPr lang="en" sz="2400" dirty="0"/>
              <a:t>How might we design a classroom that supports one </a:t>
            </a:r>
            <a:r>
              <a:rPr lang="en" sz="2400" dirty="0" smtClean="0"/>
              <a:t/>
            </a:r>
            <a:br>
              <a:rPr lang="en" sz="2400" dirty="0" smtClean="0"/>
            </a:br>
            <a:r>
              <a:rPr lang="en" sz="2400" dirty="0" smtClean="0"/>
              <a:t>or </a:t>
            </a:r>
            <a:r>
              <a:rPr lang="en" sz="2400" dirty="0"/>
              <a:t>all of the 5 R’s?</a:t>
            </a:r>
          </a:p>
        </p:txBody>
      </p:sp>
      <p:pic>
        <p:nvPicPr>
          <p:cNvPr id="111" name="Shape 111"/>
          <p:cNvPicPr preferRelativeResize="0"/>
          <p:nvPr/>
        </p:nvPicPr>
        <p:blipFill>
          <a:blip r:embed="rId3">
            <a:alphaModFix/>
          </a:blip>
          <a:stretch>
            <a:fillRect/>
          </a:stretch>
        </p:blipFill>
        <p:spPr>
          <a:xfrm>
            <a:off x="2965075" y="2159349"/>
            <a:ext cx="3776699" cy="2984149"/>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3094124" y="614299"/>
            <a:ext cx="2955750" cy="2955750"/>
          </a:xfrm>
          <a:prstGeom prst="rect">
            <a:avLst/>
          </a:prstGeom>
          <a:noFill/>
          <a:ln>
            <a:noFill/>
          </a:ln>
        </p:spPr>
      </p:pic>
      <p:sp>
        <p:nvSpPr>
          <p:cNvPr id="117" name="Shape 117"/>
          <p:cNvSpPr txBox="1"/>
          <p:nvPr/>
        </p:nvSpPr>
        <p:spPr>
          <a:xfrm>
            <a:off x="0" y="3318825"/>
            <a:ext cx="9144000" cy="819900"/>
          </a:xfrm>
          <a:prstGeom prst="rect">
            <a:avLst/>
          </a:prstGeom>
          <a:noFill/>
          <a:ln>
            <a:noFill/>
          </a:ln>
        </p:spPr>
        <p:txBody>
          <a:bodyPr lIns="91425" tIns="91425" rIns="91425" bIns="91425" anchor="t" anchorCtr="0">
            <a:noAutofit/>
          </a:bodyPr>
          <a:lstStyle/>
          <a:p>
            <a:pPr lvl="0" algn="ctr">
              <a:spcBef>
                <a:spcPts val="0"/>
              </a:spcBef>
              <a:buNone/>
            </a:pPr>
            <a:r>
              <a:rPr lang="en" sz="3600"/>
              <a:t>Empathize</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400" dirty="0">
                <a:latin typeface="Amatic SC" pitchFamily="2" charset="0"/>
                <a:ea typeface="Comic Sans MS"/>
                <a:cs typeface="Comic Sans MS"/>
                <a:sym typeface="Comic Sans MS"/>
              </a:rPr>
              <a:t>Stage 1: Empathize</a:t>
            </a:r>
            <a:r>
              <a:rPr lang="en" sz="4400" dirty="0">
                <a:latin typeface="Amatic SC" pitchFamily="2" charset="0"/>
              </a:rPr>
              <a:t> </a:t>
            </a:r>
          </a:p>
        </p:txBody>
      </p:sp>
      <p:sp>
        <p:nvSpPr>
          <p:cNvPr id="123" name="Shape 123"/>
          <p:cNvSpPr txBox="1">
            <a:spLocks noGrp="1"/>
          </p:cNvSpPr>
          <p:nvPr>
            <p:ph type="body" idx="1"/>
          </p:nvPr>
        </p:nvSpPr>
        <p:spPr>
          <a:xfrm>
            <a:off x="4457000" y="1202225"/>
            <a:ext cx="4587000" cy="3161100"/>
          </a:xfrm>
          <a:prstGeom prst="rect">
            <a:avLst/>
          </a:prstGeom>
        </p:spPr>
        <p:txBody>
          <a:bodyPr lIns="91425" tIns="91425" rIns="91425" bIns="91425" anchor="t" anchorCtr="0">
            <a:noAutofit/>
          </a:bodyPr>
          <a:lstStyle/>
          <a:p>
            <a:pPr marL="514350" lvl="0" indent="-285750" rtl="0">
              <a:spcBef>
                <a:spcPts val="0"/>
              </a:spcBef>
              <a:spcAft>
                <a:spcPts val="0"/>
              </a:spcAft>
              <a:buFont typeface="Arial" charset="0"/>
              <a:buChar char="•"/>
            </a:pPr>
            <a:r>
              <a:rPr lang="en" dirty="0"/>
              <a:t>What is the empathize stage?</a:t>
            </a:r>
          </a:p>
          <a:p>
            <a:pPr marL="514350" lvl="0" indent="-285750" rtl="0">
              <a:spcBef>
                <a:spcPts val="0"/>
              </a:spcBef>
              <a:spcAft>
                <a:spcPts val="0"/>
              </a:spcAft>
              <a:buFont typeface="Arial" charset="0"/>
              <a:buChar char="•"/>
            </a:pPr>
            <a:r>
              <a:rPr lang="en" dirty="0"/>
              <a:t>Empathy Map</a:t>
            </a:r>
          </a:p>
          <a:p>
            <a:pPr marL="514350" lvl="0" indent="-285750" rtl="0">
              <a:spcBef>
                <a:spcPts val="0"/>
              </a:spcBef>
              <a:spcAft>
                <a:spcPts val="0"/>
              </a:spcAft>
              <a:buFont typeface="Arial" charset="0"/>
              <a:buChar char="•"/>
            </a:pPr>
            <a:r>
              <a:rPr lang="en" dirty="0"/>
              <a:t>Interview</a:t>
            </a:r>
          </a:p>
        </p:txBody>
      </p:sp>
      <p:pic>
        <p:nvPicPr>
          <p:cNvPr id="124" name="Shape 124"/>
          <p:cNvPicPr preferRelativeResize="0"/>
          <p:nvPr/>
        </p:nvPicPr>
        <p:blipFill>
          <a:blip r:embed="rId3">
            <a:alphaModFix/>
          </a:blip>
          <a:stretch>
            <a:fillRect/>
          </a:stretch>
        </p:blipFill>
        <p:spPr>
          <a:xfrm>
            <a:off x="104950" y="1202225"/>
            <a:ext cx="4375200" cy="218760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3092</Words>
  <Application>Microsoft Office PowerPoint</Application>
  <PresentationFormat>On-screen Show (16:9)</PresentationFormat>
  <Paragraphs>792</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Amatic</vt:lpstr>
      <vt:lpstr>Amatic SC</vt:lpstr>
      <vt:lpstr>Arial</vt:lpstr>
      <vt:lpstr>Comic Sans MS</vt:lpstr>
      <vt:lpstr>Impact</vt:lpstr>
      <vt:lpstr>Oswald</vt:lpstr>
      <vt:lpstr>Patua One</vt:lpstr>
      <vt:lpstr>Source Code Pro</vt:lpstr>
      <vt:lpstr>beach-day</vt:lpstr>
      <vt:lpstr>Design Thinking A very quick overview Friday, May 19, 2017 </vt:lpstr>
      <vt:lpstr>Welcome!</vt:lpstr>
      <vt:lpstr>The Design Thinking Process is...</vt:lpstr>
      <vt:lpstr>Quick Talk: What is Design Thinking?</vt:lpstr>
      <vt:lpstr>Quick Talk: What is Design Thinking?</vt:lpstr>
      <vt:lpstr>Quick Talk: What is Design Thinking?</vt:lpstr>
      <vt:lpstr>Today’s Challenge</vt:lpstr>
      <vt:lpstr>PowerPoint Presentation</vt:lpstr>
      <vt:lpstr>Stage 1: Empathize </vt:lpstr>
      <vt:lpstr>What is the Empathize Stage?</vt:lpstr>
      <vt:lpstr>How to Empathize</vt:lpstr>
      <vt:lpstr>Empathy Map: Who is the user….?</vt:lpstr>
      <vt:lpstr>Learning how to interview</vt:lpstr>
      <vt:lpstr>PowerPoint Presentation</vt:lpstr>
      <vt:lpstr>Stage 2: Define</vt:lpstr>
      <vt:lpstr>What is the Define Stage?</vt:lpstr>
      <vt:lpstr>How To Define</vt:lpstr>
      <vt:lpstr>Define - needs statement</vt:lpstr>
      <vt:lpstr>Define - needs statement</vt:lpstr>
      <vt:lpstr>PowerPoint Presentation</vt:lpstr>
      <vt:lpstr>Stage 3: Imagine</vt:lpstr>
      <vt:lpstr>What is the Imagine Stage?</vt:lpstr>
      <vt:lpstr>How To Imagine</vt:lpstr>
      <vt:lpstr>Visual Brainstorming</vt:lpstr>
      <vt:lpstr>Visual Brainstorming</vt:lpstr>
      <vt:lpstr>How To Imagine</vt:lpstr>
      <vt:lpstr>Imagine - group and vote </vt:lpstr>
      <vt:lpstr>PowerPoint Presentation</vt:lpstr>
      <vt:lpstr>Stage 4: Prototype</vt:lpstr>
      <vt:lpstr>What is the Prototype Stage?</vt:lpstr>
      <vt:lpstr>How to Prototype  - Fail Often, Fail Early</vt:lpstr>
      <vt:lpstr>How to Prototype - Inquiry</vt:lpstr>
      <vt:lpstr>PowerPoint Presentation</vt:lpstr>
      <vt:lpstr>Stage 5: Try</vt:lpstr>
      <vt:lpstr>What is the Try Stage?</vt:lpstr>
      <vt:lpstr>Design Thinking is...</vt:lpstr>
      <vt:lpstr>Today’s Design Thinking Challenge</vt:lpstr>
      <vt:lpstr>Ready, Set, Go!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Thinking A very quick overview Friday, May 19, 2017</dc:title>
  <dc:creator>Sarah Schleicher</dc:creator>
  <cp:lastModifiedBy>Sarah Schleicher</cp:lastModifiedBy>
  <cp:revision>7</cp:revision>
  <cp:lastPrinted>2017-05-18T17:42:45Z</cp:lastPrinted>
  <dcterms:modified xsi:type="dcterms:W3CDTF">2017-05-18T19:39:26Z</dcterms:modified>
</cp:coreProperties>
</file>